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rimo" panose="020B0604020202020204" charset="0"/>
      <p:regular r:id="rId12"/>
    </p:embeddedFont>
    <p:embeddedFont>
      <p:font typeface="Arimo Bold" panose="020B0604020202020204" charset="0"/>
      <p:regular r:id="rId13"/>
    </p:embeddedFont>
    <p:embeddedFont>
      <p:font typeface="Barlow" panose="00000500000000000000" pitchFamily="2" charset="0"/>
      <p:regular r:id="rId14"/>
    </p:embeddedFont>
    <p:embeddedFont>
      <p:font typeface="Barlow Bold" panose="00000800000000000000"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svg>
</file>

<file path=ppt/media/image12.png>
</file>

<file path=ppt/media/image13.svg>
</file>

<file path=ppt/media/image14.pn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24.11.2025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gamma.app/?utm_source=made-with-gamma"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hyperlink" Target="https://gamma.app/?utm_source=made-with-gamma"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9.sv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3.svg"/><Relationship Id="rId5" Type="http://schemas.openxmlformats.org/officeDocument/2006/relationships/image" Target="../media/image7.sv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sv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101329" y="854869"/>
            <a:ext cx="16085344" cy="1727596"/>
          </a:xfrm>
          <a:prstGeom prst="rect">
            <a:avLst/>
          </a:prstGeom>
        </p:spPr>
        <p:txBody>
          <a:bodyPr lIns="0" tIns="0" rIns="0" bIns="0" rtlCol="0" anchor="t">
            <a:spAutoFit/>
          </a:bodyPr>
          <a:lstStyle/>
          <a:p>
            <a:pPr algn="l">
              <a:lnSpc>
                <a:spcPts val="6500"/>
              </a:lnSpc>
            </a:pPr>
            <a:r>
              <a:rPr lang="en-US" sz="5187" b="1">
                <a:solidFill>
                  <a:srgbClr val="F0FCFF"/>
                </a:solidFill>
                <a:latin typeface="Arimo Bold"/>
                <a:ea typeface="Arimo Bold"/>
                <a:cs typeface="Arimo Bold"/>
                <a:sym typeface="Arimo Bold"/>
              </a:rPr>
              <a:t>SMART ENERGY MONITORING AND THEFT DETECTION</a:t>
            </a:r>
          </a:p>
        </p:txBody>
      </p:sp>
      <p:sp>
        <p:nvSpPr>
          <p:cNvPr id="7" name="TextBox 7"/>
          <p:cNvSpPr txBox="1"/>
          <p:nvPr/>
        </p:nvSpPr>
        <p:spPr>
          <a:xfrm>
            <a:off x="1101329" y="2663875"/>
            <a:ext cx="5314950" cy="702320"/>
          </a:xfrm>
          <a:prstGeom prst="rect">
            <a:avLst/>
          </a:prstGeom>
        </p:spPr>
        <p:txBody>
          <a:bodyPr lIns="0" tIns="0" rIns="0" bIns="0" rtlCol="0" anchor="t">
            <a:spAutoFit/>
          </a:bodyPr>
          <a:lstStyle/>
          <a:p>
            <a:pPr algn="l">
              <a:lnSpc>
                <a:spcPts val="5187"/>
              </a:lnSpc>
            </a:pPr>
            <a:r>
              <a:rPr lang="en-US" sz="4124" b="1">
                <a:solidFill>
                  <a:srgbClr val="F0FCFF"/>
                </a:solidFill>
                <a:latin typeface="Arimo Bold"/>
                <a:ea typeface="Arimo Bold"/>
                <a:cs typeface="Arimo Bold"/>
                <a:sym typeface="Arimo Bold"/>
              </a:rPr>
              <a:t>Presented By:</a:t>
            </a:r>
          </a:p>
        </p:txBody>
      </p:sp>
      <p:grpSp>
        <p:nvGrpSpPr>
          <p:cNvPr id="8" name="Group 8"/>
          <p:cNvGrpSpPr/>
          <p:nvPr/>
        </p:nvGrpSpPr>
        <p:grpSpPr>
          <a:xfrm>
            <a:off x="1096566" y="3809851"/>
            <a:ext cx="16094869" cy="3452812"/>
            <a:chOff x="0" y="0"/>
            <a:chExt cx="21459825" cy="4603750"/>
          </a:xfrm>
        </p:grpSpPr>
        <p:sp>
          <p:nvSpPr>
            <p:cNvPr id="9" name="Freeform 9"/>
            <p:cNvSpPr/>
            <p:nvPr/>
          </p:nvSpPr>
          <p:spPr>
            <a:xfrm>
              <a:off x="0" y="0"/>
              <a:ext cx="21459825" cy="4603750"/>
            </a:xfrm>
            <a:custGeom>
              <a:avLst/>
              <a:gdLst/>
              <a:ahLst/>
              <a:cxnLst/>
              <a:rect l="l" t="t" r="r" b="b"/>
              <a:pathLst>
                <a:path w="21459825" h="4603750">
                  <a:moveTo>
                    <a:pt x="0" y="604266"/>
                  </a:moveTo>
                  <a:cubicBezTo>
                    <a:pt x="0" y="270510"/>
                    <a:pt x="271145" y="0"/>
                    <a:pt x="605536" y="0"/>
                  </a:cubicBezTo>
                  <a:lnTo>
                    <a:pt x="20854288" y="0"/>
                  </a:lnTo>
                  <a:lnTo>
                    <a:pt x="20854288" y="6350"/>
                  </a:lnTo>
                  <a:lnTo>
                    <a:pt x="20854288" y="0"/>
                  </a:lnTo>
                  <a:cubicBezTo>
                    <a:pt x="21188679" y="0"/>
                    <a:pt x="21459825" y="270510"/>
                    <a:pt x="21459825" y="604266"/>
                  </a:cubicBezTo>
                  <a:lnTo>
                    <a:pt x="21453475" y="604266"/>
                  </a:lnTo>
                  <a:lnTo>
                    <a:pt x="21459825" y="604266"/>
                  </a:lnTo>
                  <a:lnTo>
                    <a:pt x="21459825" y="3999484"/>
                  </a:lnTo>
                  <a:lnTo>
                    <a:pt x="21453475" y="3999484"/>
                  </a:lnTo>
                  <a:lnTo>
                    <a:pt x="21459825" y="3999484"/>
                  </a:lnTo>
                  <a:cubicBezTo>
                    <a:pt x="21459825" y="4333240"/>
                    <a:pt x="21188679" y="4603750"/>
                    <a:pt x="20854288" y="4603750"/>
                  </a:cubicBezTo>
                  <a:lnTo>
                    <a:pt x="20854288" y="4597400"/>
                  </a:lnTo>
                  <a:lnTo>
                    <a:pt x="20854288" y="4603750"/>
                  </a:lnTo>
                  <a:lnTo>
                    <a:pt x="605536" y="4603750"/>
                  </a:lnTo>
                  <a:lnTo>
                    <a:pt x="605536" y="4597400"/>
                  </a:lnTo>
                  <a:lnTo>
                    <a:pt x="605536" y="4603750"/>
                  </a:lnTo>
                  <a:cubicBezTo>
                    <a:pt x="271145" y="4603750"/>
                    <a:pt x="0" y="4333240"/>
                    <a:pt x="0" y="3999484"/>
                  </a:cubicBezTo>
                  <a:lnTo>
                    <a:pt x="0" y="604266"/>
                  </a:lnTo>
                  <a:lnTo>
                    <a:pt x="6350" y="604266"/>
                  </a:lnTo>
                  <a:lnTo>
                    <a:pt x="0" y="604266"/>
                  </a:lnTo>
                  <a:moveTo>
                    <a:pt x="12700" y="604266"/>
                  </a:moveTo>
                  <a:lnTo>
                    <a:pt x="12700" y="3999484"/>
                  </a:lnTo>
                  <a:lnTo>
                    <a:pt x="6350" y="3999484"/>
                  </a:lnTo>
                  <a:lnTo>
                    <a:pt x="12700" y="3999484"/>
                  </a:lnTo>
                  <a:cubicBezTo>
                    <a:pt x="12700" y="4326255"/>
                    <a:pt x="278130" y="4591050"/>
                    <a:pt x="605536" y="4591050"/>
                  </a:cubicBezTo>
                  <a:lnTo>
                    <a:pt x="20854288" y="4591050"/>
                  </a:lnTo>
                  <a:cubicBezTo>
                    <a:pt x="21181695" y="4591050"/>
                    <a:pt x="21447125" y="4326128"/>
                    <a:pt x="21447125" y="3999484"/>
                  </a:cubicBezTo>
                  <a:lnTo>
                    <a:pt x="21447125" y="604266"/>
                  </a:lnTo>
                  <a:cubicBezTo>
                    <a:pt x="21447125" y="277495"/>
                    <a:pt x="21181695" y="12700"/>
                    <a:pt x="20854288" y="12700"/>
                  </a:cubicBezTo>
                  <a:lnTo>
                    <a:pt x="605536" y="12700"/>
                  </a:lnTo>
                  <a:lnTo>
                    <a:pt x="605536" y="6350"/>
                  </a:lnTo>
                  <a:lnTo>
                    <a:pt x="605536" y="12700"/>
                  </a:lnTo>
                  <a:cubicBezTo>
                    <a:pt x="278130" y="12700"/>
                    <a:pt x="12700" y="277622"/>
                    <a:pt x="12700" y="604266"/>
                  </a:cubicBezTo>
                  <a:close/>
                </a:path>
              </a:pathLst>
            </a:custGeom>
            <a:solidFill>
              <a:srgbClr val="FFFFFF">
                <a:alpha val="5490"/>
              </a:srgbClr>
            </a:solidFill>
            <a:ln w="12700">
              <a:solidFill>
                <a:srgbClr val="000000"/>
              </a:solidFill>
            </a:ln>
          </p:spPr>
        </p:sp>
      </p:grpSp>
      <p:grpSp>
        <p:nvGrpSpPr>
          <p:cNvPr id="10" name="Group 10"/>
          <p:cNvGrpSpPr/>
          <p:nvPr/>
        </p:nvGrpSpPr>
        <p:grpSpPr>
          <a:xfrm>
            <a:off x="1110854" y="3824139"/>
            <a:ext cx="16066294" cy="856060"/>
            <a:chOff x="0" y="0"/>
            <a:chExt cx="21421725" cy="1141413"/>
          </a:xfrm>
        </p:grpSpPr>
        <p:sp>
          <p:nvSpPr>
            <p:cNvPr id="11" name="Freeform 11"/>
            <p:cNvSpPr/>
            <p:nvPr/>
          </p:nvSpPr>
          <p:spPr>
            <a:xfrm>
              <a:off x="0" y="0"/>
              <a:ext cx="21421725" cy="1141476"/>
            </a:xfrm>
            <a:custGeom>
              <a:avLst/>
              <a:gdLst/>
              <a:ahLst/>
              <a:cxnLst/>
              <a:rect l="l" t="t" r="r" b="b"/>
              <a:pathLst>
                <a:path w="21421725" h="1141476">
                  <a:moveTo>
                    <a:pt x="0" y="0"/>
                  </a:moveTo>
                  <a:lnTo>
                    <a:pt x="21421725" y="0"/>
                  </a:lnTo>
                  <a:lnTo>
                    <a:pt x="21421725" y="1141476"/>
                  </a:lnTo>
                  <a:lnTo>
                    <a:pt x="0" y="1141476"/>
                  </a:lnTo>
                  <a:close/>
                </a:path>
              </a:pathLst>
            </a:custGeom>
            <a:solidFill>
              <a:srgbClr val="FFFFFF">
                <a:alpha val="0"/>
              </a:srgbClr>
            </a:solidFill>
            <a:ln w="12700">
              <a:solidFill>
                <a:srgbClr val="000000"/>
              </a:solidFill>
            </a:ln>
          </p:spPr>
        </p:sp>
      </p:grpSp>
      <p:sp>
        <p:nvSpPr>
          <p:cNvPr id="12" name="TextBox 12"/>
          <p:cNvSpPr txBox="1"/>
          <p:nvPr/>
        </p:nvSpPr>
        <p:spPr>
          <a:xfrm>
            <a:off x="1409700" y="3917751"/>
            <a:ext cx="7430691" cy="573584"/>
          </a:xfrm>
          <a:prstGeom prst="rect">
            <a:avLst/>
          </a:prstGeom>
        </p:spPr>
        <p:txBody>
          <a:bodyPr lIns="0" tIns="0" rIns="0" bIns="0" rtlCol="0" anchor="t">
            <a:spAutoFit/>
          </a:bodyPr>
          <a:lstStyle/>
          <a:p>
            <a:pPr algn="l">
              <a:lnSpc>
                <a:spcPts val="3750"/>
              </a:lnSpc>
            </a:pPr>
            <a:r>
              <a:rPr lang="en-US" sz="2312">
                <a:solidFill>
                  <a:srgbClr val="E0E4E6"/>
                </a:solidFill>
                <a:latin typeface="Barlow"/>
                <a:ea typeface="Barlow"/>
                <a:cs typeface="Barlow"/>
                <a:sym typeface="Barlow"/>
              </a:rPr>
              <a:t>Netraja</a:t>
            </a:r>
          </a:p>
        </p:txBody>
      </p:sp>
      <p:sp>
        <p:nvSpPr>
          <p:cNvPr id="13" name="TextBox 13"/>
          <p:cNvSpPr txBox="1"/>
          <p:nvPr/>
        </p:nvSpPr>
        <p:spPr>
          <a:xfrm>
            <a:off x="9447610" y="3917751"/>
            <a:ext cx="7430691" cy="573584"/>
          </a:xfrm>
          <a:prstGeom prst="rect">
            <a:avLst/>
          </a:prstGeom>
        </p:spPr>
        <p:txBody>
          <a:bodyPr lIns="0" tIns="0" rIns="0" bIns="0" rtlCol="0" anchor="t">
            <a:spAutoFit/>
          </a:bodyPr>
          <a:lstStyle/>
          <a:p>
            <a:pPr algn="l">
              <a:lnSpc>
                <a:spcPts val="3750"/>
              </a:lnSpc>
            </a:pPr>
            <a:r>
              <a:rPr lang="en-US" sz="2312">
                <a:solidFill>
                  <a:srgbClr val="E0E4E6"/>
                </a:solidFill>
                <a:latin typeface="Barlow"/>
                <a:ea typeface="Barlow"/>
                <a:cs typeface="Barlow"/>
                <a:sym typeface="Barlow"/>
              </a:rPr>
              <a:t>1240440024</a:t>
            </a:r>
          </a:p>
        </p:txBody>
      </p:sp>
      <p:sp>
        <p:nvSpPr>
          <p:cNvPr id="16" name="TextBox 16"/>
          <p:cNvSpPr txBox="1"/>
          <p:nvPr/>
        </p:nvSpPr>
        <p:spPr>
          <a:xfrm>
            <a:off x="1409700" y="4773811"/>
            <a:ext cx="7430691" cy="424796"/>
          </a:xfrm>
          <a:prstGeom prst="rect">
            <a:avLst/>
          </a:prstGeom>
        </p:spPr>
        <p:txBody>
          <a:bodyPr lIns="0" tIns="0" rIns="0" bIns="0" rtlCol="0" anchor="t">
            <a:spAutoFit/>
          </a:bodyPr>
          <a:lstStyle/>
          <a:p>
            <a:pPr algn="l">
              <a:lnSpc>
                <a:spcPts val="3750"/>
              </a:lnSpc>
            </a:pPr>
            <a:r>
              <a:rPr lang="en-US" sz="2312" dirty="0">
                <a:solidFill>
                  <a:srgbClr val="E0E4E6"/>
                </a:solidFill>
                <a:latin typeface="Barlow"/>
                <a:ea typeface="Barlow"/>
                <a:cs typeface="Barlow"/>
                <a:sym typeface="Barlow"/>
              </a:rPr>
              <a:t>Sakshi Choubey</a:t>
            </a:r>
          </a:p>
        </p:txBody>
      </p:sp>
      <p:sp>
        <p:nvSpPr>
          <p:cNvPr id="17" name="TextBox 17"/>
          <p:cNvSpPr txBox="1"/>
          <p:nvPr/>
        </p:nvSpPr>
        <p:spPr>
          <a:xfrm>
            <a:off x="9447610" y="4773811"/>
            <a:ext cx="7430691" cy="424796"/>
          </a:xfrm>
          <a:prstGeom prst="rect">
            <a:avLst/>
          </a:prstGeom>
        </p:spPr>
        <p:txBody>
          <a:bodyPr lIns="0" tIns="0" rIns="0" bIns="0" rtlCol="0" anchor="t">
            <a:spAutoFit/>
          </a:bodyPr>
          <a:lstStyle/>
          <a:p>
            <a:pPr algn="l">
              <a:lnSpc>
                <a:spcPts val="3750"/>
              </a:lnSpc>
            </a:pPr>
            <a:r>
              <a:rPr lang="en-US" sz="2312" dirty="0">
                <a:solidFill>
                  <a:srgbClr val="E0E4E6"/>
                </a:solidFill>
                <a:latin typeface="Barlow"/>
                <a:ea typeface="Barlow"/>
                <a:cs typeface="Barlow"/>
                <a:sym typeface="Barlow"/>
              </a:rPr>
              <a:t>1240440034</a:t>
            </a:r>
          </a:p>
        </p:txBody>
      </p:sp>
      <p:grpSp>
        <p:nvGrpSpPr>
          <p:cNvPr id="18" name="Group 18"/>
          <p:cNvGrpSpPr/>
          <p:nvPr/>
        </p:nvGrpSpPr>
        <p:grpSpPr>
          <a:xfrm>
            <a:off x="1110854" y="5536258"/>
            <a:ext cx="16066294" cy="856060"/>
            <a:chOff x="0" y="0"/>
            <a:chExt cx="21421725" cy="1141413"/>
          </a:xfrm>
        </p:grpSpPr>
        <p:sp>
          <p:nvSpPr>
            <p:cNvPr id="19" name="Freeform 19"/>
            <p:cNvSpPr/>
            <p:nvPr/>
          </p:nvSpPr>
          <p:spPr>
            <a:xfrm>
              <a:off x="0" y="0"/>
              <a:ext cx="21421725" cy="1141476"/>
            </a:xfrm>
            <a:custGeom>
              <a:avLst/>
              <a:gdLst/>
              <a:ahLst/>
              <a:cxnLst/>
              <a:rect l="l" t="t" r="r" b="b"/>
              <a:pathLst>
                <a:path w="21421725" h="1141476">
                  <a:moveTo>
                    <a:pt x="0" y="0"/>
                  </a:moveTo>
                  <a:lnTo>
                    <a:pt x="21421725" y="0"/>
                  </a:lnTo>
                  <a:lnTo>
                    <a:pt x="21421725" y="1141476"/>
                  </a:lnTo>
                  <a:lnTo>
                    <a:pt x="0" y="1141476"/>
                  </a:lnTo>
                  <a:close/>
                </a:path>
              </a:pathLst>
            </a:custGeom>
            <a:solidFill>
              <a:srgbClr val="FFFFFF">
                <a:alpha val="0"/>
              </a:srgbClr>
            </a:solidFill>
            <a:ln w="12700">
              <a:solidFill>
                <a:srgbClr val="000000"/>
              </a:solidFill>
            </a:ln>
          </p:spPr>
        </p:sp>
      </p:grpSp>
      <p:sp>
        <p:nvSpPr>
          <p:cNvPr id="20" name="TextBox 20"/>
          <p:cNvSpPr txBox="1"/>
          <p:nvPr/>
        </p:nvSpPr>
        <p:spPr>
          <a:xfrm>
            <a:off x="1409700" y="5629870"/>
            <a:ext cx="7430691" cy="573584"/>
          </a:xfrm>
          <a:prstGeom prst="rect">
            <a:avLst/>
          </a:prstGeom>
        </p:spPr>
        <p:txBody>
          <a:bodyPr lIns="0" tIns="0" rIns="0" bIns="0" rtlCol="0" anchor="t">
            <a:spAutoFit/>
          </a:bodyPr>
          <a:lstStyle/>
          <a:p>
            <a:pPr algn="l">
              <a:lnSpc>
                <a:spcPts val="3750"/>
              </a:lnSpc>
            </a:pPr>
            <a:r>
              <a:rPr lang="en-US" sz="2312">
                <a:solidFill>
                  <a:srgbClr val="E0E4E6"/>
                </a:solidFill>
                <a:latin typeface="Barlow"/>
                <a:ea typeface="Barlow"/>
                <a:cs typeface="Barlow"/>
                <a:sym typeface="Barlow"/>
              </a:rPr>
              <a:t>Adarsh Kumar</a:t>
            </a:r>
          </a:p>
        </p:txBody>
      </p:sp>
      <p:sp>
        <p:nvSpPr>
          <p:cNvPr id="21" name="TextBox 21"/>
          <p:cNvSpPr txBox="1"/>
          <p:nvPr/>
        </p:nvSpPr>
        <p:spPr>
          <a:xfrm>
            <a:off x="9447610" y="5629870"/>
            <a:ext cx="7430691" cy="424796"/>
          </a:xfrm>
          <a:prstGeom prst="rect">
            <a:avLst/>
          </a:prstGeom>
        </p:spPr>
        <p:txBody>
          <a:bodyPr lIns="0" tIns="0" rIns="0" bIns="0" rtlCol="0" anchor="t">
            <a:spAutoFit/>
          </a:bodyPr>
          <a:lstStyle/>
          <a:p>
            <a:pPr algn="l">
              <a:lnSpc>
                <a:spcPts val="3750"/>
              </a:lnSpc>
            </a:pPr>
            <a:r>
              <a:rPr lang="en-US" sz="2312" dirty="0">
                <a:solidFill>
                  <a:srgbClr val="E0E4E6"/>
                </a:solidFill>
                <a:latin typeface="Barlow"/>
                <a:ea typeface="Barlow"/>
                <a:cs typeface="Barlow"/>
                <a:sym typeface="Barlow"/>
              </a:rPr>
              <a:t>1240440003</a:t>
            </a:r>
          </a:p>
        </p:txBody>
      </p:sp>
      <p:grpSp>
        <p:nvGrpSpPr>
          <p:cNvPr id="22" name="Group 22"/>
          <p:cNvGrpSpPr/>
          <p:nvPr/>
        </p:nvGrpSpPr>
        <p:grpSpPr>
          <a:xfrm>
            <a:off x="1110854" y="6392316"/>
            <a:ext cx="16066294" cy="856060"/>
            <a:chOff x="0" y="0"/>
            <a:chExt cx="21421725" cy="1141413"/>
          </a:xfrm>
        </p:grpSpPr>
        <p:sp>
          <p:nvSpPr>
            <p:cNvPr id="23" name="Freeform 23"/>
            <p:cNvSpPr/>
            <p:nvPr/>
          </p:nvSpPr>
          <p:spPr>
            <a:xfrm>
              <a:off x="0" y="0"/>
              <a:ext cx="21421725" cy="1141476"/>
            </a:xfrm>
            <a:custGeom>
              <a:avLst/>
              <a:gdLst/>
              <a:ahLst/>
              <a:cxnLst/>
              <a:rect l="l" t="t" r="r" b="b"/>
              <a:pathLst>
                <a:path w="21421725" h="1141476">
                  <a:moveTo>
                    <a:pt x="0" y="0"/>
                  </a:moveTo>
                  <a:lnTo>
                    <a:pt x="21421725" y="0"/>
                  </a:lnTo>
                  <a:lnTo>
                    <a:pt x="21421725" y="1141476"/>
                  </a:lnTo>
                  <a:lnTo>
                    <a:pt x="0" y="1141476"/>
                  </a:lnTo>
                  <a:close/>
                </a:path>
              </a:pathLst>
            </a:custGeom>
            <a:solidFill>
              <a:srgbClr val="000000">
                <a:alpha val="0"/>
              </a:srgbClr>
            </a:solidFill>
            <a:ln w="12700">
              <a:solidFill>
                <a:srgbClr val="000000"/>
              </a:solidFill>
            </a:ln>
          </p:spPr>
        </p:sp>
      </p:grpSp>
      <p:sp>
        <p:nvSpPr>
          <p:cNvPr id="24" name="TextBox 24"/>
          <p:cNvSpPr txBox="1"/>
          <p:nvPr/>
        </p:nvSpPr>
        <p:spPr>
          <a:xfrm>
            <a:off x="1409700" y="6485930"/>
            <a:ext cx="7430691" cy="424796"/>
          </a:xfrm>
          <a:prstGeom prst="rect">
            <a:avLst/>
          </a:prstGeom>
        </p:spPr>
        <p:txBody>
          <a:bodyPr lIns="0" tIns="0" rIns="0" bIns="0" rtlCol="0" anchor="t">
            <a:spAutoFit/>
          </a:bodyPr>
          <a:lstStyle/>
          <a:p>
            <a:pPr algn="l">
              <a:lnSpc>
                <a:spcPts val="3750"/>
              </a:lnSpc>
            </a:pPr>
            <a:r>
              <a:rPr lang="en-US" sz="2312" dirty="0">
                <a:solidFill>
                  <a:srgbClr val="E0E4E6"/>
                </a:solidFill>
                <a:latin typeface="Barlow"/>
                <a:ea typeface="Barlow"/>
                <a:cs typeface="Barlow"/>
                <a:sym typeface="Barlow"/>
              </a:rPr>
              <a:t>Abhinav Singh</a:t>
            </a:r>
          </a:p>
        </p:txBody>
      </p:sp>
      <p:sp>
        <p:nvSpPr>
          <p:cNvPr id="25" name="TextBox 25"/>
          <p:cNvSpPr txBox="1"/>
          <p:nvPr/>
        </p:nvSpPr>
        <p:spPr>
          <a:xfrm>
            <a:off x="9447610" y="6485930"/>
            <a:ext cx="7430691" cy="424796"/>
          </a:xfrm>
          <a:prstGeom prst="rect">
            <a:avLst/>
          </a:prstGeom>
        </p:spPr>
        <p:txBody>
          <a:bodyPr lIns="0" tIns="0" rIns="0" bIns="0" rtlCol="0" anchor="t">
            <a:spAutoFit/>
          </a:bodyPr>
          <a:lstStyle/>
          <a:p>
            <a:pPr algn="l">
              <a:lnSpc>
                <a:spcPts val="3750"/>
              </a:lnSpc>
            </a:pPr>
            <a:r>
              <a:rPr lang="en-US" sz="2312" dirty="0">
                <a:solidFill>
                  <a:srgbClr val="E0E4E6"/>
                </a:solidFill>
                <a:latin typeface="Barlow"/>
                <a:ea typeface="Barlow"/>
                <a:cs typeface="Barlow"/>
                <a:sym typeface="Barlow"/>
              </a:rPr>
              <a:t>1240440002</a:t>
            </a:r>
          </a:p>
        </p:txBody>
      </p:sp>
      <p:sp>
        <p:nvSpPr>
          <p:cNvPr id="26" name="TextBox 26"/>
          <p:cNvSpPr txBox="1"/>
          <p:nvPr/>
        </p:nvSpPr>
        <p:spPr>
          <a:xfrm>
            <a:off x="1101329" y="7498854"/>
            <a:ext cx="16085344" cy="1051917"/>
          </a:xfrm>
          <a:prstGeom prst="rect">
            <a:avLst/>
          </a:prstGeom>
        </p:spPr>
        <p:txBody>
          <a:bodyPr lIns="0" tIns="0" rIns="0" bIns="0" rtlCol="0" anchor="t">
            <a:spAutoFit/>
          </a:bodyPr>
          <a:lstStyle/>
          <a:p>
            <a:pPr algn="l">
              <a:lnSpc>
                <a:spcPts val="3750"/>
              </a:lnSpc>
            </a:pPr>
            <a:r>
              <a:rPr lang="en-US" sz="2312">
                <a:solidFill>
                  <a:srgbClr val="E0E4E6"/>
                </a:solidFill>
                <a:latin typeface="Barlow"/>
                <a:ea typeface="Barlow"/>
                <a:cs typeface="Barlow"/>
                <a:sym typeface="Barlow"/>
              </a:rPr>
              <a:t>Branch: </a:t>
            </a:r>
            <a:r>
              <a:rPr lang="en-US" sz="2312" b="1">
                <a:solidFill>
                  <a:srgbClr val="E0E4E6"/>
                </a:solidFill>
                <a:latin typeface="Barlow Bold"/>
                <a:ea typeface="Barlow Bold"/>
                <a:cs typeface="Barlow Bold"/>
                <a:sym typeface="Barlow Bold"/>
              </a:rPr>
              <a:t>CSE (IoT &amp; Blockchain)</a:t>
            </a:r>
            <a:r>
              <a:rPr lang="en-US" sz="2312">
                <a:solidFill>
                  <a:srgbClr val="E0E4E6"/>
                </a:solidFill>
                <a:latin typeface="Barlow"/>
                <a:ea typeface="Barlow"/>
                <a:cs typeface="Barlow"/>
                <a:sym typeface="Barlow"/>
              </a:rPr>
              <a:t> Section: </a:t>
            </a:r>
            <a:r>
              <a:rPr lang="en-US" sz="2312" b="1">
                <a:solidFill>
                  <a:srgbClr val="E0E4E6"/>
                </a:solidFill>
                <a:latin typeface="Barlow Bold"/>
                <a:ea typeface="Barlow Bold"/>
                <a:cs typeface="Barlow Bold"/>
                <a:sym typeface="Barlow Bold"/>
              </a:rPr>
              <a:t>2A</a:t>
            </a:r>
          </a:p>
        </p:txBody>
      </p:sp>
      <p:sp>
        <p:nvSpPr>
          <p:cNvPr id="27" name="TextBox 27"/>
          <p:cNvSpPr txBox="1"/>
          <p:nvPr/>
        </p:nvSpPr>
        <p:spPr>
          <a:xfrm>
            <a:off x="1101329" y="8791724"/>
            <a:ext cx="16085344" cy="573584"/>
          </a:xfrm>
          <a:prstGeom prst="rect">
            <a:avLst/>
          </a:prstGeom>
        </p:spPr>
        <p:txBody>
          <a:bodyPr lIns="0" tIns="0" rIns="0" bIns="0" rtlCol="0" anchor="t">
            <a:spAutoFit/>
          </a:bodyPr>
          <a:lstStyle/>
          <a:p>
            <a:pPr algn="l">
              <a:lnSpc>
                <a:spcPts val="3750"/>
              </a:lnSpc>
            </a:pPr>
            <a:r>
              <a:rPr lang="en-US" sz="2312">
                <a:solidFill>
                  <a:srgbClr val="E0E4E6"/>
                </a:solidFill>
                <a:latin typeface="Barlow"/>
                <a:ea typeface="Barlow"/>
                <a:cs typeface="Barlow"/>
                <a:sym typeface="Barlow"/>
              </a:rPr>
              <a:t>Submitted To: Vikas Kumar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157013"/>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101329" y="910829"/>
            <a:ext cx="16085344" cy="1640086"/>
          </a:xfrm>
          <a:prstGeom prst="rect">
            <a:avLst/>
          </a:prstGeom>
        </p:spPr>
        <p:txBody>
          <a:bodyPr lIns="0" tIns="0" rIns="0" bIns="0" rtlCol="0" anchor="t">
            <a:spAutoFit/>
          </a:bodyPr>
          <a:lstStyle/>
          <a:p>
            <a:pPr algn="l">
              <a:lnSpc>
                <a:spcPts val="6187"/>
              </a:lnSpc>
            </a:pPr>
            <a:r>
              <a:rPr lang="en-US" sz="4937" b="1">
                <a:solidFill>
                  <a:srgbClr val="000000"/>
                </a:solidFill>
                <a:latin typeface="Arimo Bold"/>
                <a:ea typeface="Arimo Bold"/>
                <a:cs typeface="Arimo Bold"/>
                <a:sym typeface="Arimo Bold"/>
              </a:rPr>
              <a:t>⚡</a:t>
            </a:r>
            <a:r>
              <a:rPr lang="en-US" sz="4937" b="1">
                <a:solidFill>
                  <a:srgbClr val="F0FCFF"/>
                </a:solidFill>
                <a:latin typeface="Arimo Bold"/>
                <a:ea typeface="Arimo Bold"/>
                <a:cs typeface="Arimo Bold"/>
                <a:sym typeface="Arimo Bold"/>
              </a:rPr>
              <a:t> Problems in Current Energy Meters &amp; Our Proposed Solution</a:t>
            </a:r>
          </a:p>
        </p:txBody>
      </p:sp>
      <p:grpSp>
        <p:nvGrpSpPr>
          <p:cNvPr id="7" name="Group 7"/>
          <p:cNvGrpSpPr/>
          <p:nvPr/>
        </p:nvGrpSpPr>
        <p:grpSpPr>
          <a:xfrm>
            <a:off x="1054679" y="2610216"/>
            <a:ext cx="7939087" cy="6796681"/>
            <a:chOff x="0" y="0"/>
            <a:chExt cx="10585450" cy="8332390"/>
          </a:xfrm>
        </p:grpSpPr>
        <p:sp>
          <p:nvSpPr>
            <p:cNvPr id="8" name="Freeform 8"/>
            <p:cNvSpPr/>
            <p:nvPr/>
          </p:nvSpPr>
          <p:spPr>
            <a:xfrm>
              <a:off x="25400" y="25400"/>
              <a:ext cx="10534650" cy="8281670"/>
            </a:xfrm>
            <a:custGeom>
              <a:avLst/>
              <a:gdLst/>
              <a:ahLst/>
              <a:cxnLst/>
              <a:rect l="l" t="t" r="r" b="b"/>
              <a:pathLst>
                <a:path w="10534650" h="8281670">
                  <a:moveTo>
                    <a:pt x="0" y="243840"/>
                  </a:moveTo>
                  <a:cubicBezTo>
                    <a:pt x="0" y="109220"/>
                    <a:pt x="109347" y="0"/>
                    <a:pt x="244094" y="0"/>
                  </a:cubicBezTo>
                  <a:lnTo>
                    <a:pt x="10290556" y="0"/>
                  </a:lnTo>
                  <a:cubicBezTo>
                    <a:pt x="10425430" y="0"/>
                    <a:pt x="10534650" y="109220"/>
                    <a:pt x="10534650" y="243840"/>
                  </a:cubicBezTo>
                  <a:lnTo>
                    <a:pt x="10534650" y="8037830"/>
                  </a:lnTo>
                  <a:cubicBezTo>
                    <a:pt x="10534650" y="8172450"/>
                    <a:pt x="10425303" y="8281670"/>
                    <a:pt x="10290556" y="8281670"/>
                  </a:cubicBezTo>
                  <a:lnTo>
                    <a:pt x="244094" y="8281670"/>
                  </a:lnTo>
                  <a:cubicBezTo>
                    <a:pt x="109347" y="8281543"/>
                    <a:pt x="0" y="8172450"/>
                    <a:pt x="0" y="8037830"/>
                  </a:cubicBezTo>
                  <a:close/>
                </a:path>
              </a:pathLst>
            </a:custGeom>
            <a:solidFill>
              <a:srgbClr val="0A081B">
                <a:alpha val="56078"/>
              </a:srgbClr>
            </a:solidFill>
            <a:ln w="12700">
              <a:solidFill>
                <a:srgbClr val="000000"/>
              </a:solidFill>
            </a:ln>
          </p:spPr>
        </p:sp>
        <p:sp>
          <p:nvSpPr>
            <p:cNvPr id="9" name="Freeform 9"/>
            <p:cNvSpPr/>
            <p:nvPr/>
          </p:nvSpPr>
          <p:spPr>
            <a:xfrm>
              <a:off x="0" y="0"/>
              <a:ext cx="10585450" cy="8332470"/>
            </a:xfrm>
            <a:custGeom>
              <a:avLst/>
              <a:gdLst/>
              <a:ahLst/>
              <a:cxnLst/>
              <a:rect l="l" t="t" r="r" b="b"/>
              <a:pathLst>
                <a:path w="10585450" h="8332470">
                  <a:moveTo>
                    <a:pt x="0" y="269240"/>
                  </a:moveTo>
                  <a:cubicBezTo>
                    <a:pt x="0" y="120523"/>
                    <a:pt x="120650" y="0"/>
                    <a:pt x="269494" y="0"/>
                  </a:cubicBezTo>
                  <a:lnTo>
                    <a:pt x="10315956" y="0"/>
                  </a:lnTo>
                  <a:lnTo>
                    <a:pt x="10315956" y="25400"/>
                  </a:lnTo>
                  <a:lnTo>
                    <a:pt x="10315956" y="0"/>
                  </a:lnTo>
                  <a:cubicBezTo>
                    <a:pt x="10464800" y="0"/>
                    <a:pt x="10585450" y="120523"/>
                    <a:pt x="10585450" y="269240"/>
                  </a:cubicBezTo>
                  <a:lnTo>
                    <a:pt x="10560050" y="269240"/>
                  </a:lnTo>
                  <a:lnTo>
                    <a:pt x="10585450" y="269240"/>
                  </a:lnTo>
                  <a:lnTo>
                    <a:pt x="10585450" y="8063230"/>
                  </a:lnTo>
                  <a:lnTo>
                    <a:pt x="10560050" y="8063230"/>
                  </a:lnTo>
                  <a:lnTo>
                    <a:pt x="10585450" y="8063230"/>
                  </a:lnTo>
                  <a:cubicBezTo>
                    <a:pt x="10585450" y="8211948"/>
                    <a:pt x="10464800" y="8332470"/>
                    <a:pt x="10315956" y="8332470"/>
                  </a:cubicBezTo>
                  <a:lnTo>
                    <a:pt x="10315956" y="8307070"/>
                  </a:lnTo>
                  <a:lnTo>
                    <a:pt x="10315956" y="8332470"/>
                  </a:lnTo>
                  <a:lnTo>
                    <a:pt x="269494" y="8332470"/>
                  </a:lnTo>
                  <a:lnTo>
                    <a:pt x="269494" y="8307070"/>
                  </a:lnTo>
                  <a:lnTo>
                    <a:pt x="269494" y="8332470"/>
                  </a:lnTo>
                  <a:cubicBezTo>
                    <a:pt x="120650" y="8332343"/>
                    <a:pt x="0" y="8211947"/>
                    <a:pt x="0" y="8063230"/>
                  </a:cubicBezTo>
                  <a:lnTo>
                    <a:pt x="0" y="269240"/>
                  </a:lnTo>
                  <a:lnTo>
                    <a:pt x="25400" y="269240"/>
                  </a:lnTo>
                  <a:lnTo>
                    <a:pt x="0" y="269240"/>
                  </a:lnTo>
                  <a:moveTo>
                    <a:pt x="50800" y="269240"/>
                  </a:moveTo>
                  <a:lnTo>
                    <a:pt x="50800" y="8063230"/>
                  </a:lnTo>
                  <a:lnTo>
                    <a:pt x="25400" y="8063230"/>
                  </a:lnTo>
                  <a:lnTo>
                    <a:pt x="50800" y="8063230"/>
                  </a:lnTo>
                  <a:cubicBezTo>
                    <a:pt x="50800" y="8183880"/>
                    <a:pt x="148717" y="8281670"/>
                    <a:pt x="269494" y="8281670"/>
                  </a:cubicBezTo>
                  <a:lnTo>
                    <a:pt x="10315956" y="8281670"/>
                  </a:lnTo>
                  <a:cubicBezTo>
                    <a:pt x="10436733" y="8281670"/>
                    <a:pt x="10534650" y="8183880"/>
                    <a:pt x="10534650" y="8063230"/>
                  </a:cubicBezTo>
                  <a:lnTo>
                    <a:pt x="10534650" y="269240"/>
                  </a:lnTo>
                  <a:cubicBezTo>
                    <a:pt x="10534650" y="148590"/>
                    <a:pt x="10436733" y="50800"/>
                    <a:pt x="10315956" y="50800"/>
                  </a:cubicBezTo>
                  <a:lnTo>
                    <a:pt x="269494" y="50800"/>
                  </a:lnTo>
                  <a:lnTo>
                    <a:pt x="269494" y="25400"/>
                  </a:lnTo>
                  <a:lnTo>
                    <a:pt x="269494" y="50800"/>
                  </a:lnTo>
                  <a:cubicBezTo>
                    <a:pt x="148717" y="50800"/>
                    <a:pt x="50800" y="148590"/>
                    <a:pt x="50800" y="269240"/>
                  </a:cubicBezTo>
                  <a:close/>
                </a:path>
              </a:pathLst>
            </a:custGeom>
            <a:solidFill>
              <a:srgbClr val="16FFBB"/>
            </a:solidFill>
            <a:ln w="12700">
              <a:solidFill>
                <a:srgbClr val="000000"/>
              </a:solidFill>
            </a:ln>
          </p:spPr>
        </p:sp>
      </p:grpSp>
      <p:grpSp>
        <p:nvGrpSpPr>
          <p:cNvPr id="10" name="Group 10"/>
          <p:cNvGrpSpPr/>
          <p:nvPr/>
        </p:nvGrpSpPr>
        <p:grpSpPr>
          <a:xfrm>
            <a:off x="1063229" y="3117354"/>
            <a:ext cx="152400" cy="6211192"/>
            <a:chOff x="0" y="0"/>
            <a:chExt cx="203200" cy="8281590"/>
          </a:xfrm>
        </p:grpSpPr>
        <p:sp>
          <p:nvSpPr>
            <p:cNvPr id="11" name="Freeform 11"/>
            <p:cNvSpPr/>
            <p:nvPr/>
          </p:nvSpPr>
          <p:spPr>
            <a:xfrm>
              <a:off x="0" y="0"/>
              <a:ext cx="203200" cy="8281543"/>
            </a:xfrm>
            <a:custGeom>
              <a:avLst/>
              <a:gdLst/>
              <a:ahLst/>
              <a:cxnLst/>
              <a:rect l="l" t="t" r="r" b="b"/>
              <a:pathLst>
                <a:path w="203200" h="8281543">
                  <a:moveTo>
                    <a:pt x="0" y="101600"/>
                  </a:moveTo>
                  <a:cubicBezTo>
                    <a:pt x="0" y="45466"/>
                    <a:pt x="45466" y="0"/>
                    <a:pt x="101600" y="0"/>
                  </a:cubicBezTo>
                  <a:cubicBezTo>
                    <a:pt x="157734" y="0"/>
                    <a:pt x="203200" y="45466"/>
                    <a:pt x="203200" y="101600"/>
                  </a:cubicBezTo>
                  <a:lnTo>
                    <a:pt x="203200" y="8179943"/>
                  </a:lnTo>
                  <a:cubicBezTo>
                    <a:pt x="203200" y="8236077"/>
                    <a:pt x="157734" y="8281543"/>
                    <a:pt x="101600" y="8281543"/>
                  </a:cubicBezTo>
                  <a:cubicBezTo>
                    <a:pt x="45466" y="8281543"/>
                    <a:pt x="0" y="8236077"/>
                    <a:pt x="0" y="8179943"/>
                  </a:cubicBezTo>
                  <a:close/>
                </a:path>
              </a:pathLst>
            </a:custGeom>
            <a:solidFill>
              <a:srgbClr val="16FFBB"/>
            </a:solidFill>
            <a:ln w="12700">
              <a:solidFill>
                <a:srgbClr val="000000"/>
              </a:solidFill>
            </a:ln>
          </p:spPr>
        </p:sp>
      </p:grpSp>
      <p:sp>
        <p:nvSpPr>
          <p:cNvPr id="12" name="TextBox 12"/>
          <p:cNvSpPr txBox="1"/>
          <p:nvPr/>
        </p:nvSpPr>
        <p:spPr>
          <a:xfrm>
            <a:off x="1422649" y="2857501"/>
            <a:ext cx="6072780" cy="441596"/>
          </a:xfrm>
          <a:prstGeom prst="rect">
            <a:avLst/>
          </a:prstGeom>
        </p:spPr>
        <p:txBody>
          <a:bodyPr wrap="square" lIns="0" tIns="0" rIns="0" bIns="0" rtlCol="0" anchor="t">
            <a:spAutoFit/>
          </a:bodyPr>
          <a:lstStyle/>
          <a:p>
            <a:pPr algn="l">
              <a:lnSpc>
                <a:spcPts val="3687"/>
              </a:lnSpc>
            </a:pPr>
            <a:r>
              <a:rPr lang="en-US" sz="2937" b="1" dirty="0">
                <a:solidFill>
                  <a:srgbClr val="E0E4E6"/>
                </a:solidFill>
                <a:latin typeface="Arimo Bold"/>
                <a:ea typeface="Arimo Bold"/>
                <a:cs typeface="Arimo Bold"/>
                <a:sym typeface="Arimo Bold"/>
              </a:rPr>
              <a:t>Challenges with Existing Systems</a:t>
            </a:r>
          </a:p>
        </p:txBody>
      </p:sp>
      <p:sp>
        <p:nvSpPr>
          <p:cNvPr id="13" name="TextBox 13"/>
          <p:cNvSpPr txBox="1"/>
          <p:nvPr/>
        </p:nvSpPr>
        <p:spPr>
          <a:xfrm>
            <a:off x="1536947" y="3985171"/>
            <a:ext cx="7144047" cy="100131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E0E4E6"/>
                </a:solidFill>
                <a:latin typeface="Barlow"/>
                <a:ea typeface="Barlow"/>
                <a:cs typeface="Barlow"/>
                <a:sym typeface="Barlow"/>
              </a:rPr>
              <a:t>Electricity theft remains difficult to detect and often goes unnoticed for extended periods.</a:t>
            </a:r>
          </a:p>
        </p:txBody>
      </p:sp>
      <p:sp>
        <p:nvSpPr>
          <p:cNvPr id="14" name="TextBox 14"/>
          <p:cNvSpPr txBox="1"/>
          <p:nvPr/>
        </p:nvSpPr>
        <p:spPr>
          <a:xfrm>
            <a:off x="1536947" y="4990356"/>
            <a:ext cx="7144047" cy="100131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E0E4E6"/>
                </a:solidFill>
                <a:latin typeface="Barlow"/>
                <a:ea typeface="Barlow"/>
                <a:cs typeface="Barlow"/>
                <a:sym typeface="Barlow"/>
              </a:rPr>
              <a:t>Lack of real-time monitoring means no immediate insights into power consumption patterns.</a:t>
            </a:r>
          </a:p>
        </p:txBody>
      </p:sp>
      <p:sp>
        <p:nvSpPr>
          <p:cNvPr id="15" name="TextBox 15"/>
          <p:cNvSpPr txBox="1"/>
          <p:nvPr/>
        </p:nvSpPr>
        <p:spPr>
          <a:xfrm>
            <a:off x="1536947" y="5995541"/>
            <a:ext cx="7144047" cy="100131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E0E4E6"/>
                </a:solidFill>
                <a:latin typeface="Barlow"/>
                <a:ea typeface="Barlow"/>
                <a:cs typeface="Barlow"/>
                <a:sym typeface="Barlow"/>
              </a:rPr>
              <a:t>Manual meter readings are prone to human error and introduce significant delays in billing cycles.</a:t>
            </a:r>
          </a:p>
        </p:txBody>
      </p:sp>
      <p:sp>
        <p:nvSpPr>
          <p:cNvPr id="16" name="TextBox 16"/>
          <p:cNvSpPr txBox="1"/>
          <p:nvPr/>
        </p:nvSpPr>
        <p:spPr>
          <a:xfrm>
            <a:off x="1536947" y="7000726"/>
            <a:ext cx="7144047" cy="100131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E0E4E6"/>
                </a:solidFill>
                <a:latin typeface="Barlow"/>
                <a:ea typeface="Barlow"/>
                <a:cs typeface="Barlow"/>
                <a:sym typeface="Barlow"/>
              </a:rPr>
              <a:t>Abnormalities, like reverse current flow, are not instantly identified, leading to energy loss.</a:t>
            </a:r>
          </a:p>
        </p:txBody>
      </p:sp>
      <p:sp>
        <p:nvSpPr>
          <p:cNvPr id="17" name="TextBox 17"/>
          <p:cNvSpPr txBox="1"/>
          <p:nvPr/>
        </p:nvSpPr>
        <p:spPr>
          <a:xfrm>
            <a:off x="1536947" y="8005911"/>
            <a:ext cx="7144047" cy="100131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E0E4E6"/>
                </a:solidFill>
                <a:latin typeface="Barlow"/>
                <a:ea typeface="Barlow"/>
                <a:cs typeface="Barlow"/>
                <a:sym typeface="Barlow"/>
              </a:rPr>
              <a:t>Consumers can easily bypass meters, making detection slow and inefficient for utility providers.</a:t>
            </a:r>
          </a:p>
        </p:txBody>
      </p:sp>
      <p:grpSp>
        <p:nvGrpSpPr>
          <p:cNvPr id="18" name="Group 18"/>
          <p:cNvGrpSpPr/>
          <p:nvPr/>
        </p:nvGrpSpPr>
        <p:grpSpPr>
          <a:xfrm>
            <a:off x="9266485" y="2610216"/>
            <a:ext cx="7939236" cy="6737380"/>
            <a:chOff x="0" y="0"/>
            <a:chExt cx="10585648" cy="8332390"/>
          </a:xfrm>
        </p:grpSpPr>
        <p:sp>
          <p:nvSpPr>
            <p:cNvPr id="19" name="Freeform 19"/>
            <p:cNvSpPr/>
            <p:nvPr/>
          </p:nvSpPr>
          <p:spPr>
            <a:xfrm>
              <a:off x="25400" y="25400"/>
              <a:ext cx="10534776" cy="8281670"/>
            </a:xfrm>
            <a:custGeom>
              <a:avLst/>
              <a:gdLst/>
              <a:ahLst/>
              <a:cxnLst/>
              <a:rect l="l" t="t" r="r" b="b"/>
              <a:pathLst>
                <a:path w="10534776" h="8281670">
                  <a:moveTo>
                    <a:pt x="0" y="243840"/>
                  </a:moveTo>
                  <a:cubicBezTo>
                    <a:pt x="0" y="109220"/>
                    <a:pt x="109347" y="0"/>
                    <a:pt x="244094" y="0"/>
                  </a:cubicBezTo>
                  <a:lnTo>
                    <a:pt x="10290683" y="0"/>
                  </a:lnTo>
                  <a:cubicBezTo>
                    <a:pt x="10425557" y="0"/>
                    <a:pt x="10534776" y="109220"/>
                    <a:pt x="10534776" y="243840"/>
                  </a:cubicBezTo>
                  <a:lnTo>
                    <a:pt x="10534776" y="8037830"/>
                  </a:lnTo>
                  <a:cubicBezTo>
                    <a:pt x="10534776" y="8172450"/>
                    <a:pt x="10425430" y="8281670"/>
                    <a:pt x="10290683" y="8281670"/>
                  </a:cubicBezTo>
                  <a:lnTo>
                    <a:pt x="244094" y="8281670"/>
                  </a:lnTo>
                  <a:cubicBezTo>
                    <a:pt x="109347" y="8281543"/>
                    <a:pt x="0" y="8172450"/>
                    <a:pt x="0" y="8037830"/>
                  </a:cubicBezTo>
                  <a:close/>
                </a:path>
              </a:pathLst>
            </a:custGeom>
            <a:solidFill>
              <a:srgbClr val="0A081B">
                <a:alpha val="56078"/>
              </a:srgbClr>
            </a:solidFill>
            <a:ln w="12700">
              <a:solidFill>
                <a:srgbClr val="000000"/>
              </a:solidFill>
            </a:ln>
          </p:spPr>
        </p:sp>
        <p:sp>
          <p:nvSpPr>
            <p:cNvPr id="20" name="Freeform 20"/>
            <p:cNvSpPr/>
            <p:nvPr/>
          </p:nvSpPr>
          <p:spPr>
            <a:xfrm>
              <a:off x="0" y="0"/>
              <a:ext cx="10585576" cy="8332470"/>
            </a:xfrm>
            <a:custGeom>
              <a:avLst/>
              <a:gdLst/>
              <a:ahLst/>
              <a:cxnLst/>
              <a:rect l="l" t="t" r="r" b="b"/>
              <a:pathLst>
                <a:path w="10585576" h="8332470">
                  <a:moveTo>
                    <a:pt x="0" y="269240"/>
                  </a:moveTo>
                  <a:cubicBezTo>
                    <a:pt x="0" y="120523"/>
                    <a:pt x="120650" y="0"/>
                    <a:pt x="269494" y="0"/>
                  </a:cubicBezTo>
                  <a:lnTo>
                    <a:pt x="10316083" y="0"/>
                  </a:lnTo>
                  <a:lnTo>
                    <a:pt x="10316083" y="25400"/>
                  </a:lnTo>
                  <a:lnTo>
                    <a:pt x="10316083" y="0"/>
                  </a:lnTo>
                  <a:cubicBezTo>
                    <a:pt x="10464926" y="0"/>
                    <a:pt x="10585576" y="120523"/>
                    <a:pt x="10585576" y="269240"/>
                  </a:cubicBezTo>
                  <a:lnTo>
                    <a:pt x="10560176" y="269240"/>
                  </a:lnTo>
                  <a:lnTo>
                    <a:pt x="10585576" y="269240"/>
                  </a:lnTo>
                  <a:lnTo>
                    <a:pt x="10585576" y="8063230"/>
                  </a:lnTo>
                  <a:lnTo>
                    <a:pt x="10560176" y="8063230"/>
                  </a:lnTo>
                  <a:lnTo>
                    <a:pt x="10585576" y="8063230"/>
                  </a:lnTo>
                  <a:cubicBezTo>
                    <a:pt x="10585576" y="8211948"/>
                    <a:pt x="10464926" y="8332470"/>
                    <a:pt x="10316083" y="8332470"/>
                  </a:cubicBezTo>
                  <a:lnTo>
                    <a:pt x="10316083" y="8307070"/>
                  </a:lnTo>
                  <a:lnTo>
                    <a:pt x="10316083" y="8332470"/>
                  </a:lnTo>
                  <a:lnTo>
                    <a:pt x="269494" y="8332470"/>
                  </a:lnTo>
                  <a:lnTo>
                    <a:pt x="269494" y="8307070"/>
                  </a:lnTo>
                  <a:lnTo>
                    <a:pt x="269494" y="8332470"/>
                  </a:lnTo>
                  <a:cubicBezTo>
                    <a:pt x="120650" y="8332343"/>
                    <a:pt x="0" y="8211947"/>
                    <a:pt x="0" y="8063230"/>
                  </a:cubicBezTo>
                  <a:lnTo>
                    <a:pt x="0" y="269240"/>
                  </a:lnTo>
                  <a:lnTo>
                    <a:pt x="25400" y="269240"/>
                  </a:lnTo>
                  <a:lnTo>
                    <a:pt x="0" y="269240"/>
                  </a:lnTo>
                  <a:moveTo>
                    <a:pt x="50800" y="269240"/>
                  </a:moveTo>
                  <a:lnTo>
                    <a:pt x="50800" y="8063230"/>
                  </a:lnTo>
                  <a:lnTo>
                    <a:pt x="25400" y="8063230"/>
                  </a:lnTo>
                  <a:lnTo>
                    <a:pt x="50800" y="8063230"/>
                  </a:lnTo>
                  <a:cubicBezTo>
                    <a:pt x="50800" y="8183880"/>
                    <a:pt x="148717" y="8281670"/>
                    <a:pt x="269494" y="8281670"/>
                  </a:cubicBezTo>
                  <a:lnTo>
                    <a:pt x="10316083" y="8281670"/>
                  </a:lnTo>
                  <a:cubicBezTo>
                    <a:pt x="10436860" y="8281670"/>
                    <a:pt x="10534776" y="8183880"/>
                    <a:pt x="10534776" y="8063230"/>
                  </a:cubicBezTo>
                  <a:lnTo>
                    <a:pt x="10534776" y="269240"/>
                  </a:lnTo>
                  <a:cubicBezTo>
                    <a:pt x="10534776" y="148590"/>
                    <a:pt x="10436860" y="50800"/>
                    <a:pt x="10316083" y="50800"/>
                  </a:cubicBezTo>
                  <a:lnTo>
                    <a:pt x="269494" y="50800"/>
                  </a:lnTo>
                  <a:lnTo>
                    <a:pt x="269494" y="25400"/>
                  </a:lnTo>
                  <a:lnTo>
                    <a:pt x="269494" y="50800"/>
                  </a:lnTo>
                  <a:cubicBezTo>
                    <a:pt x="148717" y="50800"/>
                    <a:pt x="50800" y="148590"/>
                    <a:pt x="50800" y="269240"/>
                  </a:cubicBezTo>
                  <a:close/>
                </a:path>
              </a:pathLst>
            </a:custGeom>
            <a:solidFill>
              <a:srgbClr val="29DDDA"/>
            </a:solidFill>
            <a:ln w="12700">
              <a:solidFill>
                <a:srgbClr val="000000"/>
              </a:solidFill>
            </a:ln>
          </p:spPr>
        </p:sp>
      </p:grpSp>
      <p:grpSp>
        <p:nvGrpSpPr>
          <p:cNvPr id="21" name="Group 21"/>
          <p:cNvGrpSpPr/>
          <p:nvPr/>
        </p:nvGrpSpPr>
        <p:grpSpPr>
          <a:xfrm>
            <a:off x="9247435" y="3117354"/>
            <a:ext cx="152400" cy="6211192"/>
            <a:chOff x="0" y="0"/>
            <a:chExt cx="203200" cy="8281590"/>
          </a:xfrm>
        </p:grpSpPr>
        <p:sp>
          <p:nvSpPr>
            <p:cNvPr id="22" name="Freeform 22"/>
            <p:cNvSpPr/>
            <p:nvPr/>
          </p:nvSpPr>
          <p:spPr>
            <a:xfrm>
              <a:off x="0" y="0"/>
              <a:ext cx="203200" cy="8281543"/>
            </a:xfrm>
            <a:custGeom>
              <a:avLst/>
              <a:gdLst/>
              <a:ahLst/>
              <a:cxnLst/>
              <a:rect l="l" t="t" r="r" b="b"/>
              <a:pathLst>
                <a:path w="203200" h="8281543">
                  <a:moveTo>
                    <a:pt x="0" y="101600"/>
                  </a:moveTo>
                  <a:cubicBezTo>
                    <a:pt x="0" y="45466"/>
                    <a:pt x="45466" y="0"/>
                    <a:pt x="101600" y="0"/>
                  </a:cubicBezTo>
                  <a:cubicBezTo>
                    <a:pt x="157734" y="0"/>
                    <a:pt x="203200" y="45466"/>
                    <a:pt x="203200" y="101600"/>
                  </a:cubicBezTo>
                  <a:lnTo>
                    <a:pt x="203200" y="8179943"/>
                  </a:lnTo>
                  <a:cubicBezTo>
                    <a:pt x="203200" y="8236077"/>
                    <a:pt x="157734" y="8281543"/>
                    <a:pt x="101600" y="8281543"/>
                  </a:cubicBezTo>
                  <a:cubicBezTo>
                    <a:pt x="45466" y="8281543"/>
                    <a:pt x="0" y="8236077"/>
                    <a:pt x="0" y="8179943"/>
                  </a:cubicBezTo>
                  <a:close/>
                </a:path>
              </a:pathLst>
            </a:custGeom>
            <a:solidFill>
              <a:srgbClr val="29DDDA"/>
            </a:solidFill>
            <a:ln w="12700">
              <a:solidFill>
                <a:srgbClr val="000000"/>
              </a:solidFill>
            </a:ln>
          </p:spPr>
        </p:sp>
      </p:grpSp>
      <p:sp>
        <p:nvSpPr>
          <p:cNvPr id="23" name="TextBox 23"/>
          <p:cNvSpPr txBox="1"/>
          <p:nvPr/>
        </p:nvSpPr>
        <p:spPr>
          <a:xfrm>
            <a:off x="9672554" y="2857501"/>
            <a:ext cx="5872245" cy="441596"/>
          </a:xfrm>
          <a:prstGeom prst="rect">
            <a:avLst/>
          </a:prstGeom>
        </p:spPr>
        <p:txBody>
          <a:bodyPr wrap="square" lIns="0" tIns="0" rIns="0" bIns="0" rtlCol="0" anchor="t">
            <a:spAutoFit/>
          </a:bodyPr>
          <a:lstStyle/>
          <a:p>
            <a:pPr algn="l">
              <a:lnSpc>
                <a:spcPts val="3687"/>
              </a:lnSpc>
            </a:pPr>
            <a:r>
              <a:rPr lang="en-US" sz="2937" b="1" dirty="0">
                <a:solidFill>
                  <a:srgbClr val="E0E4E6"/>
                </a:solidFill>
                <a:latin typeface="Arimo Bold"/>
                <a:ea typeface="Arimo Bold"/>
                <a:cs typeface="Arimo Bold"/>
                <a:sym typeface="Arimo Bold"/>
              </a:rPr>
              <a:t>Our Innovative Solution</a:t>
            </a:r>
          </a:p>
        </p:txBody>
      </p:sp>
      <p:sp>
        <p:nvSpPr>
          <p:cNvPr id="24" name="TextBox 24"/>
          <p:cNvSpPr txBox="1"/>
          <p:nvPr/>
        </p:nvSpPr>
        <p:spPr>
          <a:xfrm>
            <a:off x="9721155" y="3985171"/>
            <a:ext cx="7144196" cy="100131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E0E4E6"/>
                </a:solidFill>
                <a:latin typeface="Barlow"/>
                <a:ea typeface="Barlow"/>
                <a:cs typeface="Barlow"/>
                <a:sym typeface="Barlow"/>
              </a:rPr>
              <a:t>Smart energy monitoring utilizing precise CT and voltage sensors for accurate data collection.</a:t>
            </a:r>
          </a:p>
        </p:txBody>
      </p:sp>
      <p:sp>
        <p:nvSpPr>
          <p:cNvPr id="25" name="TextBox 25"/>
          <p:cNvSpPr txBox="1"/>
          <p:nvPr/>
        </p:nvSpPr>
        <p:spPr>
          <a:xfrm>
            <a:off x="9721155" y="4990356"/>
            <a:ext cx="7144196" cy="864019"/>
          </a:xfrm>
          <a:prstGeom prst="rect">
            <a:avLst/>
          </a:prstGeom>
        </p:spPr>
        <p:txBody>
          <a:bodyPr lIns="0" tIns="0" rIns="0" bIns="0" rtlCol="0" anchor="t">
            <a:spAutoFit/>
          </a:bodyPr>
          <a:lstStyle/>
          <a:p>
            <a:pPr marL="329902" lvl="1" indent="-164951" algn="l">
              <a:lnSpc>
                <a:spcPts val="3562"/>
              </a:lnSpc>
              <a:buFont typeface="Arial"/>
              <a:buChar char="•"/>
            </a:pPr>
            <a:r>
              <a:rPr lang="en-US" sz="2187" dirty="0">
                <a:solidFill>
                  <a:srgbClr val="E0E4E6"/>
                </a:solidFill>
                <a:latin typeface="Barlow"/>
                <a:ea typeface="Barlow"/>
                <a:cs typeface="Barlow"/>
                <a:sym typeface="Barlow"/>
              </a:rPr>
              <a:t>Real-time data visualization on an LCD and seamless upload to cloud platforms (e.g., Blynk).</a:t>
            </a:r>
          </a:p>
        </p:txBody>
      </p:sp>
      <p:sp>
        <p:nvSpPr>
          <p:cNvPr id="26" name="TextBox 26"/>
          <p:cNvSpPr txBox="1"/>
          <p:nvPr/>
        </p:nvSpPr>
        <p:spPr>
          <a:xfrm>
            <a:off x="9721155" y="5995541"/>
            <a:ext cx="7144196" cy="100131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E0E4E6"/>
                </a:solidFill>
                <a:latin typeface="Barlow"/>
                <a:ea typeface="Barlow"/>
                <a:cs typeface="Barlow"/>
                <a:sym typeface="Barlow"/>
              </a:rPr>
              <a:t>Instantaneous theft detection achieved by continuous comparison of supply versus load currents.</a:t>
            </a:r>
          </a:p>
        </p:txBody>
      </p:sp>
      <p:sp>
        <p:nvSpPr>
          <p:cNvPr id="27" name="TextBox 27"/>
          <p:cNvSpPr txBox="1"/>
          <p:nvPr/>
        </p:nvSpPr>
        <p:spPr>
          <a:xfrm>
            <a:off x="9721155" y="7000726"/>
            <a:ext cx="7144196" cy="100131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E0E4E6"/>
                </a:solidFill>
                <a:latin typeface="Barlow"/>
                <a:ea typeface="Barlow"/>
                <a:cs typeface="Barlow"/>
                <a:sym typeface="Barlow"/>
              </a:rPr>
              <a:t>Automated alerts via an integrated buzzer and LED for immediate notification of abnormal conditions.</a:t>
            </a:r>
          </a:p>
        </p:txBody>
      </p:sp>
      <p:sp>
        <p:nvSpPr>
          <p:cNvPr id="28" name="TextBox 28"/>
          <p:cNvSpPr txBox="1"/>
          <p:nvPr/>
        </p:nvSpPr>
        <p:spPr>
          <a:xfrm>
            <a:off x="9721155" y="8005911"/>
            <a:ext cx="7144196" cy="100131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E0E4E6"/>
                </a:solidFill>
                <a:latin typeface="Barlow"/>
                <a:ea typeface="Barlow"/>
                <a:cs typeface="Barlow"/>
                <a:sym typeface="Barlow"/>
              </a:rPr>
              <a:t>Effortless integration with IoT for comprehensive remote supervision by utility companies.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101329" y="1216521"/>
            <a:ext cx="7999959" cy="693687"/>
          </a:xfrm>
          <a:prstGeom prst="rect">
            <a:avLst/>
          </a:prstGeom>
        </p:spPr>
        <p:txBody>
          <a:bodyPr lIns="0" tIns="0" rIns="0" bIns="0" rtlCol="0" anchor="t">
            <a:spAutoFit/>
          </a:bodyPr>
          <a:lstStyle/>
          <a:p>
            <a:pPr algn="l">
              <a:lnSpc>
                <a:spcPts val="5124"/>
              </a:lnSpc>
            </a:pPr>
            <a:r>
              <a:rPr lang="en-US" sz="4124" b="1">
                <a:solidFill>
                  <a:srgbClr val="F0FCFF"/>
                </a:solidFill>
                <a:latin typeface="Arimo Bold"/>
                <a:ea typeface="Arimo Bold"/>
                <a:cs typeface="Arimo Bold"/>
                <a:sym typeface="Arimo Bold"/>
              </a:rPr>
              <a:t>Core Components of Our System</a:t>
            </a:r>
          </a:p>
        </p:txBody>
      </p:sp>
      <p:grpSp>
        <p:nvGrpSpPr>
          <p:cNvPr id="7" name="Group 7"/>
          <p:cNvGrpSpPr/>
          <p:nvPr/>
        </p:nvGrpSpPr>
        <p:grpSpPr>
          <a:xfrm>
            <a:off x="1087041" y="2367855"/>
            <a:ext cx="7953226" cy="6678662"/>
            <a:chOff x="0" y="0"/>
            <a:chExt cx="10604302" cy="8904883"/>
          </a:xfrm>
        </p:grpSpPr>
        <p:sp>
          <p:nvSpPr>
            <p:cNvPr id="8" name="Freeform 8"/>
            <p:cNvSpPr/>
            <p:nvPr/>
          </p:nvSpPr>
          <p:spPr>
            <a:xfrm>
              <a:off x="19050" y="19050"/>
              <a:ext cx="10566273" cy="8866759"/>
            </a:xfrm>
            <a:custGeom>
              <a:avLst/>
              <a:gdLst/>
              <a:ahLst/>
              <a:cxnLst/>
              <a:rect l="l" t="t" r="r" b="b"/>
              <a:pathLst>
                <a:path w="10566273" h="8866759">
                  <a:moveTo>
                    <a:pt x="0" y="472059"/>
                  </a:moveTo>
                  <a:cubicBezTo>
                    <a:pt x="0" y="211328"/>
                    <a:pt x="211455" y="0"/>
                    <a:pt x="472440" y="0"/>
                  </a:cubicBezTo>
                  <a:lnTo>
                    <a:pt x="10093833" y="0"/>
                  </a:lnTo>
                  <a:cubicBezTo>
                    <a:pt x="10354690" y="0"/>
                    <a:pt x="10566273" y="211328"/>
                    <a:pt x="10566273" y="472059"/>
                  </a:cubicBezTo>
                  <a:lnTo>
                    <a:pt x="10566273" y="8394700"/>
                  </a:lnTo>
                  <a:cubicBezTo>
                    <a:pt x="10566273" y="8655431"/>
                    <a:pt x="10354818" y="8866759"/>
                    <a:pt x="10093833" y="8866759"/>
                  </a:cubicBezTo>
                  <a:lnTo>
                    <a:pt x="472440" y="8866759"/>
                  </a:lnTo>
                  <a:cubicBezTo>
                    <a:pt x="211582" y="8866759"/>
                    <a:pt x="0" y="8655431"/>
                    <a:pt x="0" y="8394700"/>
                  </a:cubicBezTo>
                  <a:close/>
                </a:path>
              </a:pathLst>
            </a:custGeom>
            <a:solidFill>
              <a:srgbClr val="0A081B">
                <a:alpha val="56078"/>
              </a:srgbClr>
            </a:solidFill>
            <a:ln w="12700">
              <a:solidFill>
                <a:srgbClr val="000000"/>
              </a:solidFill>
            </a:ln>
          </p:spPr>
        </p:sp>
        <p:sp>
          <p:nvSpPr>
            <p:cNvPr id="9" name="Freeform 9"/>
            <p:cNvSpPr/>
            <p:nvPr/>
          </p:nvSpPr>
          <p:spPr>
            <a:xfrm>
              <a:off x="0" y="0"/>
              <a:ext cx="10604373" cy="8904859"/>
            </a:xfrm>
            <a:custGeom>
              <a:avLst/>
              <a:gdLst/>
              <a:ahLst/>
              <a:cxnLst/>
              <a:rect l="l" t="t" r="r" b="b"/>
              <a:pathLst>
                <a:path w="10604373" h="8904859">
                  <a:moveTo>
                    <a:pt x="0" y="491109"/>
                  </a:moveTo>
                  <a:cubicBezTo>
                    <a:pt x="0" y="219837"/>
                    <a:pt x="220091" y="0"/>
                    <a:pt x="491490" y="0"/>
                  </a:cubicBezTo>
                  <a:lnTo>
                    <a:pt x="10112883" y="0"/>
                  </a:lnTo>
                  <a:lnTo>
                    <a:pt x="10112883" y="19050"/>
                  </a:lnTo>
                  <a:lnTo>
                    <a:pt x="10112883" y="0"/>
                  </a:lnTo>
                  <a:cubicBezTo>
                    <a:pt x="10384282" y="0"/>
                    <a:pt x="10604373" y="219837"/>
                    <a:pt x="10604373" y="491109"/>
                  </a:cubicBezTo>
                  <a:lnTo>
                    <a:pt x="10585323" y="491109"/>
                  </a:lnTo>
                  <a:lnTo>
                    <a:pt x="10604373" y="491109"/>
                  </a:lnTo>
                  <a:lnTo>
                    <a:pt x="10604373" y="8413750"/>
                  </a:lnTo>
                  <a:lnTo>
                    <a:pt x="10585323" y="8413750"/>
                  </a:lnTo>
                  <a:lnTo>
                    <a:pt x="10604373" y="8413750"/>
                  </a:lnTo>
                  <a:cubicBezTo>
                    <a:pt x="10604373" y="8685022"/>
                    <a:pt x="10384282" y="8904859"/>
                    <a:pt x="10112883" y="8904859"/>
                  </a:cubicBezTo>
                  <a:lnTo>
                    <a:pt x="10112883" y="8885809"/>
                  </a:lnTo>
                  <a:lnTo>
                    <a:pt x="10112883" y="8904859"/>
                  </a:lnTo>
                  <a:lnTo>
                    <a:pt x="491490" y="8904859"/>
                  </a:lnTo>
                  <a:lnTo>
                    <a:pt x="491490" y="8885809"/>
                  </a:lnTo>
                  <a:lnTo>
                    <a:pt x="491490" y="8904859"/>
                  </a:lnTo>
                  <a:cubicBezTo>
                    <a:pt x="220091" y="8904859"/>
                    <a:pt x="0" y="8685022"/>
                    <a:pt x="0" y="8413750"/>
                  </a:cubicBezTo>
                  <a:lnTo>
                    <a:pt x="0" y="491109"/>
                  </a:lnTo>
                  <a:lnTo>
                    <a:pt x="19050" y="491109"/>
                  </a:lnTo>
                  <a:lnTo>
                    <a:pt x="0" y="491109"/>
                  </a:lnTo>
                  <a:moveTo>
                    <a:pt x="38100" y="491109"/>
                  </a:moveTo>
                  <a:lnTo>
                    <a:pt x="38100" y="8413750"/>
                  </a:lnTo>
                  <a:lnTo>
                    <a:pt x="19050" y="8413750"/>
                  </a:lnTo>
                  <a:lnTo>
                    <a:pt x="38100" y="8413750"/>
                  </a:lnTo>
                  <a:cubicBezTo>
                    <a:pt x="38100" y="8663940"/>
                    <a:pt x="241046" y="8866759"/>
                    <a:pt x="491490" y="8866759"/>
                  </a:cubicBezTo>
                  <a:lnTo>
                    <a:pt x="10112883" y="8866759"/>
                  </a:lnTo>
                  <a:cubicBezTo>
                    <a:pt x="10363326" y="8866759"/>
                    <a:pt x="10566273" y="8663940"/>
                    <a:pt x="10566273" y="8413750"/>
                  </a:cubicBezTo>
                  <a:lnTo>
                    <a:pt x="10566273" y="491109"/>
                  </a:lnTo>
                  <a:cubicBezTo>
                    <a:pt x="10566146" y="240919"/>
                    <a:pt x="10363200" y="38100"/>
                    <a:pt x="10112883" y="38100"/>
                  </a:cubicBezTo>
                  <a:lnTo>
                    <a:pt x="491490" y="38100"/>
                  </a:lnTo>
                  <a:lnTo>
                    <a:pt x="491490" y="19050"/>
                  </a:lnTo>
                  <a:lnTo>
                    <a:pt x="491490" y="38100"/>
                  </a:lnTo>
                  <a:cubicBezTo>
                    <a:pt x="241046" y="38100"/>
                    <a:pt x="38100" y="240919"/>
                    <a:pt x="38100" y="491109"/>
                  </a:cubicBezTo>
                  <a:close/>
                </a:path>
              </a:pathLst>
            </a:custGeom>
            <a:solidFill>
              <a:srgbClr val="16FFBB"/>
            </a:solidFill>
            <a:ln w="12700">
              <a:solidFill>
                <a:srgbClr val="000000"/>
              </a:solidFill>
            </a:ln>
          </p:spPr>
        </p:sp>
      </p:grpSp>
      <p:grpSp>
        <p:nvGrpSpPr>
          <p:cNvPr id="10" name="Group 10"/>
          <p:cNvGrpSpPr/>
          <p:nvPr/>
        </p:nvGrpSpPr>
        <p:grpSpPr>
          <a:xfrm>
            <a:off x="1129904" y="2410718"/>
            <a:ext cx="7867501" cy="707975"/>
            <a:chOff x="0" y="0"/>
            <a:chExt cx="10490002" cy="943967"/>
          </a:xfrm>
        </p:grpSpPr>
        <p:sp>
          <p:nvSpPr>
            <p:cNvPr id="11" name="Freeform 11"/>
            <p:cNvSpPr/>
            <p:nvPr/>
          </p:nvSpPr>
          <p:spPr>
            <a:xfrm>
              <a:off x="0" y="0"/>
              <a:ext cx="10489946" cy="943991"/>
            </a:xfrm>
            <a:custGeom>
              <a:avLst/>
              <a:gdLst/>
              <a:ahLst/>
              <a:cxnLst/>
              <a:rect l="l" t="t" r="r" b="b"/>
              <a:pathLst>
                <a:path w="10489946" h="943991">
                  <a:moveTo>
                    <a:pt x="0" y="426339"/>
                  </a:moveTo>
                  <a:cubicBezTo>
                    <a:pt x="0" y="190881"/>
                    <a:pt x="190881" y="0"/>
                    <a:pt x="426339" y="0"/>
                  </a:cubicBezTo>
                  <a:lnTo>
                    <a:pt x="10063607" y="0"/>
                  </a:lnTo>
                  <a:cubicBezTo>
                    <a:pt x="10299064" y="0"/>
                    <a:pt x="10489946" y="190881"/>
                    <a:pt x="10489946" y="426339"/>
                  </a:cubicBezTo>
                  <a:lnTo>
                    <a:pt x="10489946" y="517652"/>
                  </a:lnTo>
                  <a:cubicBezTo>
                    <a:pt x="10489946" y="753110"/>
                    <a:pt x="10299064" y="943991"/>
                    <a:pt x="10063607" y="943991"/>
                  </a:cubicBezTo>
                  <a:lnTo>
                    <a:pt x="426339" y="943991"/>
                  </a:lnTo>
                  <a:cubicBezTo>
                    <a:pt x="190881" y="943991"/>
                    <a:pt x="0" y="753110"/>
                    <a:pt x="0" y="517652"/>
                  </a:cubicBezTo>
                  <a:close/>
                </a:path>
              </a:pathLst>
            </a:custGeom>
            <a:solidFill>
              <a:srgbClr val="0A081B"/>
            </a:solidFill>
            <a:ln w="12700">
              <a:solidFill>
                <a:srgbClr val="000000"/>
              </a:solidFill>
            </a:ln>
          </p:spPr>
        </p:sp>
      </p:grpSp>
      <p:sp>
        <p:nvSpPr>
          <p:cNvPr id="12" name="TextBox 12"/>
          <p:cNvSpPr txBox="1"/>
          <p:nvPr/>
        </p:nvSpPr>
        <p:spPr>
          <a:xfrm>
            <a:off x="4886622" y="2557760"/>
            <a:ext cx="353914" cy="413891"/>
          </a:xfrm>
          <a:prstGeom prst="rect">
            <a:avLst/>
          </a:prstGeom>
        </p:spPr>
        <p:txBody>
          <a:bodyPr lIns="0" tIns="0" rIns="0" bIns="0" rtlCol="0" anchor="t">
            <a:spAutoFit/>
          </a:bodyPr>
          <a:lstStyle/>
          <a:p>
            <a:pPr algn="l">
              <a:lnSpc>
                <a:spcPts val="2750"/>
              </a:lnSpc>
            </a:pPr>
            <a:r>
              <a:rPr lang="en-US" sz="2750" b="1">
                <a:solidFill>
                  <a:srgbClr val="E0E4E6"/>
                </a:solidFill>
                <a:latin typeface="Arimo Bold"/>
                <a:ea typeface="Arimo Bold"/>
                <a:cs typeface="Arimo Bold"/>
                <a:sym typeface="Arimo Bold"/>
              </a:rPr>
              <a:t>1</a:t>
            </a:r>
          </a:p>
        </p:txBody>
      </p:sp>
      <p:sp>
        <p:nvSpPr>
          <p:cNvPr id="13" name="TextBox 13"/>
          <p:cNvSpPr txBox="1"/>
          <p:nvPr/>
        </p:nvSpPr>
        <p:spPr>
          <a:xfrm>
            <a:off x="1365796" y="3335536"/>
            <a:ext cx="2622500" cy="346770"/>
          </a:xfrm>
          <a:prstGeom prst="rect">
            <a:avLst/>
          </a:prstGeom>
        </p:spPr>
        <p:txBody>
          <a:bodyPr lIns="0" tIns="0" rIns="0" bIns="0" rtlCol="0" anchor="t">
            <a:spAutoFit/>
          </a:bodyPr>
          <a:lstStyle/>
          <a:p>
            <a:pPr algn="l">
              <a:lnSpc>
                <a:spcPts val="2562"/>
              </a:lnSpc>
            </a:pPr>
            <a:r>
              <a:rPr lang="en-US" sz="2062" b="1">
                <a:solidFill>
                  <a:srgbClr val="E0E4E6"/>
                </a:solidFill>
                <a:latin typeface="Arimo Bold"/>
                <a:ea typeface="Arimo Bold"/>
                <a:cs typeface="Arimo Bold"/>
                <a:sym typeface="Arimo Bold"/>
              </a:rPr>
              <a:t>Hardware Essentials</a:t>
            </a:r>
          </a:p>
        </p:txBody>
      </p:sp>
      <p:sp>
        <p:nvSpPr>
          <p:cNvPr id="14" name="TextBox 14"/>
          <p:cNvSpPr txBox="1"/>
          <p:nvPr/>
        </p:nvSpPr>
        <p:spPr>
          <a:xfrm>
            <a:off x="1365796" y="3747641"/>
            <a:ext cx="7395716" cy="831354"/>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E0E4E6"/>
                </a:solidFill>
                <a:latin typeface="Barlow Bold"/>
                <a:ea typeface="Barlow Bold"/>
                <a:cs typeface="Barlow Bold"/>
                <a:sym typeface="Barlow Bold"/>
              </a:rPr>
              <a:t>ESP32 Microcontroller:</a:t>
            </a:r>
            <a:r>
              <a:rPr lang="en-US" sz="1812">
                <a:solidFill>
                  <a:srgbClr val="E0E4E6"/>
                </a:solidFill>
                <a:latin typeface="Barlow"/>
                <a:ea typeface="Barlow"/>
                <a:cs typeface="Barlow"/>
                <a:sym typeface="Barlow"/>
              </a:rPr>
              <a:t> The brain of our system, enabling connectivity and processing.</a:t>
            </a:r>
          </a:p>
        </p:txBody>
      </p:sp>
      <p:sp>
        <p:nvSpPr>
          <p:cNvPr id="15" name="TextBox 15"/>
          <p:cNvSpPr txBox="1"/>
          <p:nvPr/>
        </p:nvSpPr>
        <p:spPr>
          <a:xfrm>
            <a:off x="1365796" y="4585395"/>
            <a:ext cx="7395716" cy="831354"/>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E0E4E6"/>
                </a:solidFill>
                <a:latin typeface="Barlow Bold"/>
                <a:ea typeface="Barlow Bold"/>
                <a:cs typeface="Barlow Bold"/>
                <a:sym typeface="Barlow Bold"/>
              </a:rPr>
              <a:t>CT Sensor (30A × 2) / Potentiometer:</a:t>
            </a:r>
            <a:r>
              <a:rPr lang="en-US" sz="1812">
                <a:solidFill>
                  <a:srgbClr val="E0E4E6"/>
                </a:solidFill>
                <a:latin typeface="Barlow"/>
                <a:ea typeface="Barlow"/>
                <a:cs typeface="Barlow"/>
                <a:sym typeface="Barlow"/>
              </a:rPr>
              <a:t> For precise current measurement in real-world scenarios or simulation.</a:t>
            </a:r>
          </a:p>
        </p:txBody>
      </p:sp>
      <p:sp>
        <p:nvSpPr>
          <p:cNvPr id="16" name="TextBox 16"/>
          <p:cNvSpPr txBox="1"/>
          <p:nvPr/>
        </p:nvSpPr>
        <p:spPr>
          <a:xfrm>
            <a:off x="1365796" y="5423147"/>
            <a:ext cx="7395716" cy="831354"/>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E0E4E6"/>
                </a:solidFill>
                <a:latin typeface="Barlow Bold"/>
                <a:ea typeface="Barlow Bold"/>
                <a:cs typeface="Barlow Bold"/>
                <a:sym typeface="Barlow Bold"/>
              </a:rPr>
              <a:t>ZMPT101B Voltage Sensor:</a:t>
            </a:r>
            <a:r>
              <a:rPr lang="en-US" sz="1812">
                <a:solidFill>
                  <a:srgbClr val="E0E4E6"/>
                </a:solidFill>
                <a:latin typeface="Barlow"/>
                <a:ea typeface="Barlow"/>
                <a:cs typeface="Barlow"/>
                <a:sym typeface="Barlow"/>
              </a:rPr>
              <a:t> To accurately monitor line voltage (not used in simulator).</a:t>
            </a:r>
          </a:p>
        </p:txBody>
      </p:sp>
      <p:sp>
        <p:nvSpPr>
          <p:cNvPr id="17" name="TextBox 17"/>
          <p:cNvSpPr txBox="1"/>
          <p:nvPr/>
        </p:nvSpPr>
        <p:spPr>
          <a:xfrm>
            <a:off x="1365796" y="6260901"/>
            <a:ext cx="7395716" cy="831354"/>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E0E4E6"/>
                </a:solidFill>
                <a:latin typeface="Barlow Bold"/>
                <a:ea typeface="Barlow Bold"/>
                <a:cs typeface="Barlow Bold"/>
                <a:sym typeface="Barlow Bold"/>
              </a:rPr>
              <a:t>LCD Display with I2C Module:</a:t>
            </a:r>
            <a:r>
              <a:rPr lang="en-US" sz="1812">
                <a:solidFill>
                  <a:srgbClr val="E0E4E6"/>
                </a:solidFill>
                <a:latin typeface="Barlow"/>
                <a:ea typeface="Barlow"/>
                <a:cs typeface="Barlow"/>
                <a:sym typeface="Barlow"/>
              </a:rPr>
              <a:t> For clear, local display of real-time data.</a:t>
            </a:r>
          </a:p>
        </p:txBody>
      </p:sp>
      <p:sp>
        <p:nvSpPr>
          <p:cNvPr id="18" name="TextBox 18"/>
          <p:cNvSpPr txBox="1"/>
          <p:nvPr/>
        </p:nvSpPr>
        <p:spPr>
          <a:xfrm>
            <a:off x="1365796" y="7098655"/>
            <a:ext cx="7395716" cy="453778"/>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E0E4E6"/>
                </a:solidFill>
                <a:latin typeface="Barlow Bold"/>
                <a:ea typeface="Barlow Bold"/>
                <a:cs typeface="Barlow Bold"/>
                <a:sym typeface="Barlow Bold"/>
              </a:rPr>
              <a:t>Buzzer &amp; LED Indicator:</a:t>
            </a:r>
            <a:r>
              <a:rPr lang="en-US" sz="1812">
                <a:solidFill>
                  <a:srgbClr val="E0E4E6"/>
                </a:solidFill>
                <a:latin typeface="Barlow"/>
                <a:ea typeface="Barlow"/>
                <a:cs typeface="Barlow"/>
                <a:sym typeface="Barlow"/>
              </a:rPr>
              <a:t> For immediate audible and visual alerts.</a:t>
            </a:r>
          </a:p>
        </p:txBody>
      </p:sp>
      <p:sp>
        <p:nvSpPr>
          <p:cNvPr id="19" name="TextBox 19"/>
          <p:cNvSpPr txBox="1"/>
          <p:nvPr/>
        </p:nvSpPr>
        <p:spPr>
          <a:xfrm>
            <a:off x="1365796" y="7558831"/>
            <a:ext cx="7395716" cy="1208931"/>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E0E4E6"/>
                </a:solidFill>
                <a:latin typeface="Barlow Bold"/>
                <a:ea typeface="Barlow Bold"/>
                <a:cs typeface="Barlow Bold"/>
                <a:sym typeface="Barlow Bold"/>
              </a:rPr>
              <a:t>Supporting Components:</a:t>
            </a:r>
            <a:r>
              <a:rPr lang="en-US" sz="1812">
                <a:solidFill>
                  <a:srgbClr val="E0E4E6"/>
                </a:solidFill>
                <a:latin typeface="Barlow"/>
                <a:ea typeface="Barlow"/>
                <a:cs typeface="Barlow"/>
                <a:sym typeface="Barlow"/>
              </a:rPr>
              <a:t> Push Button, Breadboard, Jumper Wires, Terminal Blocks, Extension Boards, Connecting Wires, and USB Cable for power.</a:t>
            </a:r>
          </a:p>
        </p:txBody>
      </p:sp>
      <p:grpSp>
        <p:nvGrpSpPr>
          <p:cNvPr id="20" name="Group 20"/>
          <p:cNvGrpSpPr/>
          <p:nvPr/>
        </p:nvGrpSpPr>
        <p:grpSpPr>
          <a:xfrm>
            <a:off x="9247585" y="2367855"/>
            <a:ext cx="7953375" cy="6678662"/>
            <a:chOff x="0" y="0"/>
            <a:chExt cx="10604500" cy="8904883"/>
          </a:xfrm>
        </p:grpSpPr>
        <p:sp>
          <p:nvSpPr>
            <p:cNvPr id="21" name="Freeform 21"/>
            <p:cNvSpPr/>
            <p:nvPr/>
          </p:nvSpPr>
          <p:spPr>
            <a:xfrm>
              <a:off x="19050" y="19050"/>
              <a:ext cx="10566400" cy="8866759"/>
            </a:xfrm>
            <a:custGeom>
              <a:avLst/>
              <a:gdLst/>
              <a:ahLst/>
              <a:cxnLst/>
              <a:rect l="l" t="t" r="r" b="b"/>
              <a:pathLst>
                <a:path w="10566400" h="8866759">
                  <a:moveTo>
                    <a:pt x="0" y="472059"/>
                  </a:moveTo>
                  <a:cubicBezTo>
                    <a:pt x="0" y="211328"/>
                    <a:pt x="211455" y="0"/>
                    <a:pt x="472440" y="0"/>
                  </a:cubicBezTo>
                  <a:lnTo>
                    <a:pt x="10093960" y="0"/>
                  </a:lnTo>
                  <a:cubicBezTo>
                    <a:pt x="10354818" y="0"/>
                    <a:pt x="10566400" y="211328"/>
                    <a:pt x="10566400" y="472059"/>
                  </a:cubicBezTo>
                  <a:lnTo>
                    <a:pt x="10566400" y="8394700"/>
                  </a:lnTo>
                  <a:cubicBezTo>
                    <a:pt x="10566400" y="8655431"/>
                    <a:pt x="10354945" y="8866759"/>
                    <a:pt x="10093960" y="8866759"/>
                  </a:cubicBezTo>
                  <a:lnTo>
                    <a:pt x="472440" y="8866759"/>
                  </a:lnTo>
                  <a:cubicBezTo>
                    <a:pt x="211582" y="8866759"/>
                    <a:pt x="0" y="8655431"/>
                    <a:pt x="0" y="8394700"/>
                  </a:cubicBezTo>
                  <a:close/>
                </a:path>
              </a:pathLst>
            </a:custGeom>
            <a:solidFill>
              <a:srgbClr val="0A081B">
                <a:alpha val="56078"/>
              </a:srgbClr>
            </a:solidFill>
            <a:ln w="12700">
              <a:solidFill>
                <a:srgbClr val="000000"/>
              </a:solidFill>
            </a:ln>
          </p:spPr>
        </p:sp>
        <p:sp>
          <p:nvSpPr>
            <p:cNvPr id="22" name="Freeform 22"/>
            <p:cNvSpPr/>
            <p:nvPr/>
          </p:nvSpPr>
          <p:spPr>
            <a:xfrm>
              <a:off x="0" y="0"/>
              <a:ext cx="10604500" cy="8904859"/>
            </a:xfrm>
            <a:custGeom>
              <a:avLst/>
              <a:gdLst/>
              <a:ahLst/>
              <a:cxnLst/>
              <a:rect l="l" t="t" r="r" b="b"/>
              <a:pathLst>
                <a:path w="10604500" h="8904859">
                  <a:moveTo>
                    <a:pt x="0" y="491109"/>
                  </a:moveTo>
                  <a:cubicBezTo>
                    <a:pt x="0" y="219837"/>
                    <a:pt x="220091" y="0"/>
                    <a:pt x="491490" y="0"/>
                  </a:cubicBezTo>
                  <a:lnTo>
                    <a:pt x="10113010" y="0"/>
                  </a:lnTo>
                  <a:lnTo>
                    <a:pt x="10113010" y="19050"/>
                  </a:lnTo>
                  <a:lnTo>
                    <a:pt x="10113010" y="0"/>
                  </a:lnTo>
                  <a:cubicBezTo>
                    <a:pt x="10384409" y="0"/>
                    <a:pt x="10604500" y="219837"/>
                    <a:pt x="10604500" y="491109"/>
                  </a:cubicBezTo>
                  <a:lnTo>
                    <a:pt x="10585450" y="491109"/>
                  </a:lnTo>
                  <a:lnTo>
                    <a:pt x="10604500" y="491109"/>
                  </a:lnTo>
                  <a:lnTo>
                    <a:pt x="10604500" y="8413750"/>
                  </a:lnTo>
                  <a:lnTo>
                    <a:pt x="10585450" y="8413750"/>
                  </a:lnTo>
                  <a:lnTo>
                    <a:pt x="10604500" y="8413750"/>
                  </a:lnTo>
                  <a:cubicBezTo>
                    <a:pt x="10604500" y="8685022"/>
                    <a:pt x="10384409" y="8904859"/>
                    <a:pt x="10113010" y="8904859"/>
                  </a:cubicBezTo>
                  <a:lnTo>
                    <a:pt x="10113010" y="8885809"/>
                  </a:lnTo>
                  <a:lnTo>
                    <a:pt x="10113010" y="8904859"/>
                  </a:lnTo>
                  <a:lnTo>
                    <a:pt x="491490" y="8904859"/>
                  </a:lnTo>
                  <a:lnTo>
                    <a:pt x="491490" y="8885809"/>
                  </a:lnTo>
                  <a:lnTo>
                    <a:pt x="491490" y="8904859"/>
                  </a:lnTo>
                  <a:cubicBezTo>
                    <a:pt x="220091" y="8904859"/>
                    <a:pt x="0" y="8685022"/>
                    <a:pt x="0" y="8413750"/>
                  </a:cubicBezTo>
                  <a:lnTo>
                    <a:pt x="0" y="491109"/>
                  </a:lnTo>
                  <a:lnTo>
                    <a:pt x="19050" y="491109"/>
                  </a:lnTo>
                  <a:lnTo>
                    <a:pt x="0" y="491109"/>
                  </a:lnTo>
                  <a:moveTo>
                    <a:pt x="38100" y="491109"/>
                  </a:moveTo>
                  <a:lnTo>
                    <a:pt x="38100" y="8413750"/>
                  </a:lnTo>
                  <a:lnTo>
                    <a:pt x="19050" y="8413750"/>
                  </a:lnTo>
                  <a:lnTo>
                    <a:pt x="38100" y="8413750"/>
                  </a:lnTo>
                  <a:cubicBezTo>
                    <a:pt x="38100" y="8663940"/>
                    <a:pt x="241046" y="8866759"/>
                    <a:pt x="491490" y="8866759"/>
                  </a:cubicBezTo>
                  <a:lnTo>
                    <a:pt x="10113010" y="8866759"/>
                  </a:lnTo>
                  <a:cubicBezTo>
                    <a:pt x="10363453" y="8866759"/>
                    <a:pt x="10566400" y="8663940"/>
                    <a:pt x="10566400" y="8413750"/>
                  </a:cubicBezTo>
                  <a:lnTo>
                    <a:pt x="10566400" y="491109"/>
                  </a:lnTo>
                  <a:cubicBezTo>
                    <a:pt x="10566400" y="240919"/>
                    <a:pt x="10363454" y="38100"/>
                    <a:pt x="10113010" y="38100"/>
                  </a:cubicBezTo>
                  <a:lnTo>
                    <a:pt x="491490" y="38100"/>
                  </a:lnTo>
                  <a:lnTo>
                    <a:pt x="491490" y="19050"/>
                  </a:lnTo>
                  <a:lnTo>
                    <a:pt x="491490" y="38100"/>
                  </a:lnTo>
                  <a:cubicBezTo>
                    <a:pt x="241046" y="38100"/>
                    <a:pt x="38100" y="240919"/>
                    <a:pt x="38100" y="491109"/>
                  </a:cubicBezTo>
                  <a:close/>
                </a:path>
              </a:pathLst>
            </a:custGeom>
            <a:solidFill>
              <a:srgbClr val="29DDDA"/>
            </a:solidFill>
            <a:ln w="12700">
              <a:solidFill>
                <a:srgbClr val="000000"/>
              </a:solidFill>
            </a:ln>
          </p:spPr>
        </p:sp>
      </p:grpSp>
      <p:grpSp>
        <p:nvGrpSpPr>
          <p:cNvPr id="23" name="Group 23"/>
          <p:cNvGrpSpPr/>
          <p:nvPr/>
        </p:nvGrpSpPr>
        <p:grpSpPr>
          <a:xfrm>
            <a:off x="9290448" y="2410718"/>
            <a:ext cx="7867650" cy="707975"/>
            <a:chOff x="0" y="0"/>
            <a:chExt cx="10490200" cy="943967"/>
          </a:xfrm>
        </p:grpSpPr>
        <p:sp>
          <p:nvSpPr>
            <p:cNvPr id="24" name="Freeform 24"/>
            <p:cNvSpPr/>
            <p:nvPr/>
          </p:nvSpPr>
          <p:spPr>
            <a:xfrm>
              <a:off x="0" y="0"/>
              <a:ext cx="10490200" cy="943991"/>
            </a:xfrm>
            <a:custGeom>
              <a:avLst/>
              <a:gdLst/>
              <a:ahLst/>
              <a:cxnLst/>
              <a:rect l="l" t="t" r="r" b="b"/>
              <a:pathLst>
                <a:path w="10490200" h="943991">
                  <a:moveTo>
                    <a:pt x="0" y="426339"/>
                  </a:moveTo>
                  <a:cubicBezTo>
                    <a:pt x="0" y="190881"/>
                    <a:pt x="190881" y="0"/>
                    <a:pt x="426339" y="0"/>
                  </a:cubicBezTo>
                  <a:lnTo>
                    <a:pt x="10063861" y="0"/>
                  </a:lnTo>
                  <a:cubicBezTo>
                    <a:pt x="10299319" y="0"/>
                    <a:pt x="10490200" y="190881"/>
                    <a:pt x="10490200" y="426339"/>
                  </a:cubicBezTo>
                  <a:lnTo>
                    <a:pt x="10490200" y="517652"/>
                  </a:lnTo>
                  <a:cubicBezTo>
                    <a:pt x="10490200" y="753110"/>
                    <a:pt x="10299319" y="943991"/>
                    <a:pt x="10063861" y="943991"/>
                  </a:cubicBezTo>
                  <a:lnTo>
                    <a:pt x="426339" y="943991"/>
                  </a:lnTo>
                  <a:cubicBezTo>
                    <a:pt x="190881" y="943991"/>
                    <a:pt x="0" y="753110"/>
                    <a:pt x="0" y="517652"/>
                  </a:cubicBezTo>
                  <a:close/>
                </a:path>
              </a:pathLst>
            </a:custGeom>
            <a:solidFill>
              <a:srgbClr val="0A081B"/>
            </a:solidFill>
            <a:ln w="12700">
              <a:solidFill>
                <a:srgbClr val="000000"/>
              </a:solidFill>
            </a:ln>
          </p:spPr>
        </p:sp>
      </p:grpSp>
      <p:sp>
        <p:nvSpPr>
          <p:cNvPr id="25" name="TextBox 25"/>
          <p:cNvSpPr txBox="1"/>
          <p:nvPr/>
        </p:nvSpPr>
        <p:spPr>
          <a:xfrm>
            <a:off x="13047315" y="2557760"/>
            <a:ext cx="353914" cy="413891"/>
          </a:xfrm>
          <a:prstGeom prst="rect">
            <a:avLst/>
          </a:prstGeom>
        </p:spPr>
        <p:txBody>
          <a:bodyPr lIns="0" tIns="0" rIns="0" bIns="0" rtlCol="0" anchor="t">
            <a:spAutoFit/>
          </a:bodyPr>
          <a:lstStyle/>
          <a:p>
            <a:pPr algn="l">
              <a:lnSpc>
                <a:spcPts val="2750"/>
              </a:lnSpc>
            </a:pPr>
            <a:r>
              <a:rPr lang="en-US" sz="2750" b="1">
                <a:solidFill>
                  <a:srgbClr val="E0E4E6"/>
                </a:solidFill>
                <a:latin typeface="Arimo Bold"/>
                <a:ea typeface="Arimo Bold"/>
                <a:cs typeface="Arimo Bold"/>
                <a:sym typeface="Arimo Bold"/>
              </a:rPr>
              <a:t>2</a:t>
            </a:r>
          </a:p>
        </p:txBody>
      </p:sp>
      <p:sp>
        <p:nvSpPr>
          <p:cNvPr id="26" name="TextBox 26"/>
          <p:cNvSpPr txBox="1"/>
          <p:nvPr/>
        </p:nvSpPr>
        <p:spPr>
          <a:xfrm>
            <a:off x="9526340" y="3335536"/>
            <a:ext cx="2622500" cy="346770"/>
          </a:xfrm>
          <a:prstGeom prst="rect">
            <a:avLst/>
          </a:prstGeom>
        </p:spPr>
        <p:txBody>
          <a:bodyPr lIns="0" tIns="0" rIns="0" bIns="0" rtlCol="0" anchor="t">
            <a:spAutoFit/>
          </a:bodyPr>
          <a:lstStyle/>
          <a:p>
            <a:pPr algn="l">
              <a:lnSpc>
                <a:spcPts val="2562"/>
              </a:lnSpc>
            </a:pPr>
            <a:r>
              <a:rPr lang="en-US" sz="2062" b="1">
                <a:solidFill>
                  <a:srgbClr val="E0E4E6"/>
                </a:solidFill>
                <a:latin typeface="Arimo Bold"/>
                <a:ea typeface="Arimo Bold"/>
                <a:cs typeface="Arimo Bold"/>
                <a:sym typeface="Arimo Bold"/>
              </a:rPr>
              <a:t>Software Foundation</a:t>
            </a:r>
          </a:p>
        </p:txBody>
      </p:sp>
      <p:sp>
        <p:nvSpPr>
          <p:cNvPr id="27" name="TextBox 27"/>
          <p:cNvSpPr txBox="1"/>
          <p:nvPr/>
        </p:nvSpPr>
        <p:spPr>
          <a:xfrm>
            <a:off x="9526340" y="3747641"/>
            <a:ext cx="7395865" cy="831354"/>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E0E4E6"/>
                </a:solidFill>
                <a:latin typeface="Barlow Bold"/>
                <a:ea typeface="Barlow Bold"/>
                <a:cs typeface="Barlow Bold"/>
                <a:sym typeface="Barlow Bold"/>
              </a:rPr>
              <a:t>Arduino IDE:</a:t>
            </a:r>
            <a:r>
              <a:rPr lang="en-US" sz="1812">
                <a:solidFill>
                  <a:srgbClr val="E0E4E6"/>
                </a:solidFill>
                <a:latin typeface="Barlow"/>
                <a:ea typeface="Barlow"/>
                <a:cs typeface="Barlow"/>
                <a:sym typeface="Barlow"/>
              </a:rPr>
              <a:t> Our primary environment for developing and uploading code to the ESP32.</a:t>
            </a:r>
          </a:p>
        </p:txBody>
      </p:sp>
      <p:sp>
        <p:nvSpPr>
          <p:cNvPr id="28" name="TextBox 28"/>
          <p:cNvSpPr txBox="1"/>
          <p:nvPr/>
        </p:nvSpPr>
        <p:spPr>
          <a:xfrm>
            <a:off x="9526340" y="4585395"/>
            <a:ext cx="7395865" cy="697307"/>
          </a:xfrm>
          <a:prstGeom prst="rect">
            <a:avLst/>
          </a:prstGeom>
        </p:spPr>
        <p:txBody>
          <a:bodyPr lIns="0" tIns="0" rIns="0" bIns="0" rtlCol="0" anchor="t">
            <a:spAutoFit/>
          </a:bodyPr>
          <a:lstStyle/>
          <a:p>
            <a:pPr marL="273348" lvl="1" indent="-136674" algn="l">
              <a:lnSpc>
                <a:spcPts val="2937"/>
              </a:lnSpc>
              <a:buFont typeface="Arial"/>
              <a:buChar char="•"/>
            </a:pPr>
            <a:r>
              <a:rPr lang="en-US" sz="1812" b="1" dirty="0">
                <a:solidFill>
                  <a:srgbClr val="E0E4E6"/>
                </a:solidFill>
                <a:latin typeface="Barlow Bold"/>
                <a:ea typeface="Barlow Bold"/>
                <a:cs typeface="Barlow Bold"/>
                <a:sym typeface="Barlow Bold"/>
              </a:rPr>
              <a:t>Blynk Cloud:</a:t>
            </a:r>
            <a:r>
              <a:rPr lang="en-US" sz="1812" dirty="0">
                <a:solidFill>
                  <a:srgbClr val="E0E4E6"/>
                </a:solidFill>
                <a:latin typeface="Barlow"/>
                <a:ea typeface="Barlow"/>
                <a:cs typeface="Barlow"/>
                <a:sym typeface="Barlow"/>
              </a:rPr>
              <a:t> An IoT analytics platform for seamless data visualization and storage.</a:t>
            </a:r>
          </a:p>
        </p:txBody>
      </p:sp>
      <p:sp>
        <p:nvSpPr>
          <p:cNvPr id="29" name="TextBox 29"/>
          <p:cNvSpPr txBox="1"/>
          <p:nvPr/>
        </p:nvSpPr>
        <p:spPr>
          <a:xfrm>
            <a:off x="9526340" y="5423147"/>
            <a:ext cx="7395865" cy="831354"/>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E0E4E6"/>
                </a:solidFill>
                <a:latin typeface="Barlow Bold"/>
                <a:ea typeface="Barlow Bold"/>
                <a:cs typeface="Barlow Bold"/>
                <a:sym typeface="Barlow Bold"/>
              </a:rPr>
              <a:t>Serial Monitor:</a:t>
            </a:r>
            <a:r>
              <a:rPr lang="en-US" sz="1812">
                <a:solidFill>
                  <a:srgbClr val="E0E4E6"/>
                </a:solidFill>
                <a:latin typeface="Barlow"/>
                <a:ea typeface="Barlow"/>
                <a:cs typeface="Barlow"/>
                <a:sym typeface="Barlow"/>
              </a:rPr>
              <a:t> Essential for debugging and verifying data during development and testing.</a:t>
            </a:r>
          </a:p>
        </p:txBody>
      </p:sp>
      <p:sp>
        <p:nvSpPr>
          <p:cNvPr id="30" name="TextBox 30"/>
          <p:cNvSpPr txBox="1"/>
          <p:nvPr/>
        </p:nvSpPr>
        <p:spPr>
          <a:xfrm>
            <a:off x="9526340" y="6260901"/>
            <a:ext cx="7395865" cy="831354"/>
          </a:xfrm>
          <a:prstGeom prst="rect">
            <a:avLst/>
          </a:prstGeom>
        </p:spPr>
        <p:txBody>
          <a:bodyPr lIns="0" tIns="0" rIns="0" bIns="0" rtlCol="0" anchor="t">
            <a:spAutoFit/>
          </a:bodyPr>
          <a:lstStyle/>
          <a:p>
            <a:pPr marL="273348" lvl="1" indent="-136674" algn="l">
              <a:lnSpc>
                <a:spcPts val="2937"/>
              </a:lnSpc>
              <a:buFont typeface="Arial"/>
              <a:buChar char="•"/>
            </a:pPr>
            <a:r>
              <a:rPr lang="en-US" sz="1812" b="1">
                <a:solidFill>
                  <a:srgbClr val="E0E4E6"/>
                </a:solidFill>
                <a:latin typeface="Barlow Bold"/>
                <a:ea typeface="Barlow Bold"/>
                <a:cs typeface="Barlow Bold"/>
                <a:sym typeface="Barlow Bold"/>
              </a:rPr>
              <a:t>Custom Firmware:</a:t>
            </a:r>
            <a:r>
              <a:rPr lang="en-US" sz="1812">
                <a:solidFill>
                  <a:srgbClr val="E0E4E6"/>
                </a:solidFill>
                <a:latin typeface="Barlow"/>
                <a:ea typeface="Barlow"/>
                <a:cs typeface="Barlow"/>
                <a:sym typeface="Barlow"/>
              </a:rPr>
              <a:t> Developed specifically to manage sensor readings, calculations, and theft detection logic.</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grpSp>
        <p:nvGrpSpPr>
          <p:cNvPr id="6" name="Group 6"/>
          <p:cNvGrpSpPr>
            <a:grpSpLocks noChangeAspect="1"/>
          </p:cNvGrpSpPr>
          <p:nvPr/>
        </p:nvGrpSpPr>
        <p:grpSpPr>
          <a:xfrm>
            <a:off x="16049019" y="9686925"/>
            <a:ext cx="2153256" cy="514350"/>
            <a:chOff x="0" y="0"/>
            <a:chExt cx="2871008" cy="685800"/>
          </a:xfrm>
        </p:grpSpPr>
        <p:sp>
          <p:nvSpPr>
            <p:cNvPr id="7" name="Freeform 7" descr="preencoded.png">
              <a:hlinkClick r:id="rId4"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5"/>
              <a:stretch>
                <a:fillRect r="-1"/>
              </a:stretch>
            </a:blipFill>
          </p:spPr>
        </p:sp>
      </p:grpSp>
      <p:grpSp>
        <p:nvGrpSpPr>
          <p:cNvPr id="8" name="Group 8"/>
          <p:cNvGrpSpPr>
            <a:grpSpLocks noChangeAspect="1"/>
          </p:cNvGrpSpPr>
          <p:nvPr/>
        </p:nvGrpSpPr>
        <p:grpSpPr>
          <a:xfrm>
            <a:off x="11430000" y="0"/>
            <a:ext cx="6858000" cy="10287000"/>
            <a:chOff x="0" y="0"/>
            <a:chExt cx="9144000" cy="13716000"/>
          </a:xfrm>
        </p:grpSpPr>
        <p:sp>
          <p:nvSpPr>
            <p:cNvPr id="9" name="Freeform 9"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6"/>
              <a:stretch>
                <a:fillRect/>
              </a:stretch>
            </a:blipFill>
          </p:spPr>
        </p:sp>
      </p:grpSp>
      <p:grpSp>
        <p:nvGrpSpPr>
          <p:cNvPr id="10" name="Group 10"/>
          <p:cNvGrpSpPr>
            <a:grpSpLocks noChangeAspect="1"/>
          </p:cNvGrpSpPr>
          <p:nvPr/>
        </p:nvGrpSpPr>
        <p:grpSpPr>
          <a:xfrm>
            <a:off x="12011620" y="393352"/>
            <a:ext cx="5694610" cy="9500295"/>
            <a:chOff x="0" y="0"/>
            <a:chExt cx="7592813" cy="12667060"/>
          </a:xfrm>
        </p:grpSpPr>
        <p:sp>
          <p:nvSpPr>
            <p:cNvPr id="11" name="Freeform 11" descr="preencoded.png"/>
            <p:cNvSpPr/>
            <p:nvPr/>
          </p:nvSpPr>
          <p:spPr>
            <a:xfrm>
              <a:off x="0" y="0"/>
              <a:ext cx="7592822" cy="12667107"/>
            </a:xfrm>
            <a:custGeom>
              <a:avLst/>
              <a:gdLst/>
              <a:ahLst/>
              <a:cxnLst/>
              <a:rect l="l" t="t" r="r" b="b"/>
              <a:pathLst>
                <a:path w="7592822" h="12667107">
                  <a:moveTo>
                    <a:pt x="0" y="0"/>
                  </a:moveTo>
                  <a:lnTo>
                    <a:pt x="7592822" y="0"/>
                  </a:lnTo>
                  <a:lnTo>
                    <a:pt x="7592822" y="12667107"/>
                  </a:lnTo>
                  <a:lnTo>
                    <a:pt x="0" y="12667107"/>
                  </a:lnTo>
                  <a:lnTo>
                    <a:pt x="0" y="0"/>
                  </a:lnTo>
                  <a:close/>
                </a:path>
              </a:pathLst>
            </a:custGeom>
            <a:blipFill>
              <a:blip r:embed="rId7"/>
              <a:stretch>
                <a:fillRect l="-32" r="-32"/>
              </a:stretch>
            </a:blipFill>
          </p:spPr>
        </p:sp>
      </p:grpSp>
      <p:sp>
        <p:nvSpPr>
          <p:cNvPr id="12" name="TextBox 12"/>
          <p:cNvSpPr txBox="1"/>
          <p:nvPr/>
        </p:nvSpPr>
        <p:spPr>
          <a:xfrm>
            <a:off x="1101329" y="3406080"/>
            <a:ext cx="6993434" cy="931217"/>
          </a:xfrm>
          <a:prstGeom prst="rect">
            <a:avLst/>
          </a:prstGeom>
        </p:spPr>
        <p:txBody>
          <a:bodyPr lIns="0" tIns="0" rIns="0" bIns="0" rtlCol="0" anchor="t">
            <a:spAutoFit/>
          </a:bodyPr>
          <a:lstStyle/>
          <a:p>
            <a:pPr algn="l">
              <a:lnSpc>
                <a:spcPts val="6875"/>
              </a:lnSpc>
            </a:pPr>
            <a:r>
              <a:rPr lang="en-US" sz="5500" b="1">
                <a:solidFill>
                  <a:srgbClr val="F0FCFF"/>
                </a:solidFill>
                <a:latin typeface="Arimo Bold"/>
                <a:ea typeface="Arimo Bold"/>
                <a:cs typeface="Arimo Bold"/>
                <a:sym typeface="Arimo Bold"/>
              </a:rPr>
              <a:t>System Blueprint</a:t>
            </a:r>
          </a:p>
        </p:txBody>
      </p:sp>
      <p:sp>
        <p:nvSpPr>
          <p:cNvPr id="13" name="TextBox 13"/>
          <p:cNvSpPr txBox="1"/>
          <p:nvPr/>
        </p:nvSpPr>
        <p:spPr>
          <a:xfrm>
            <a:off x="1101329" y="4704457"/>
            <a:ext cx="9227344" cy="2119313"/>
          </a:xfrm>
          <a:prstGeom prst="rect">
            <a:avLst/>
          </a:prstGeom>
        </p:spPr>
        <p:txBody>
          <a:bodyPr lIns="0" tIns="0" rIns="0" bIns="0" rtlCol="0" anchor="t">
            <a:spAutoFit/>
          </a:bodyPr>
          <a:lstStyle/>
          <a:p>
            <a:pPr algn="l">
              <a:lnSpc>
                <a:spcPts val="3937"/>
              </a:lnSpc>
            </a:pPr>
            <a:r>
              <a:rPr lang="en-US" sz="2437">
                <a:solidFill>
                  <a:srgbClr val="E0E4E6"/>
                </a:solidFill>
                <a:latin typeface="Barlow"/>
                <a:ea typeface="Barlow"/>
                <a:cs typeface="Barlow"/>
                <a:sym typeface="Barlow"/>
              </a:rPr>
              <a:t>This circuit diagram illustrates the interconnectedness of all hardware components, showcasing how the ESP32 orchestrates data flow from sensors to the display and cloud, forming the backbone of our smart energy monitoring system.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grpSp>
        <p:nvGrpSpPr>
          <p:cNvPr id="6" name="Group 6"/>
          <p:cNvGrpSpPr>
            <a:grpSpLocks noChangeAspect="1"/>
          </p:cNvGrpSpPr>
          <p:nvPr/>
        </p:nvGrpSpPr>
        <p:grpSpPr>
          <a:xfrm>
            <a:off x="16049019" y="9686925"/>
            <a:ext cx="2153256" cy="514350"/>
            <a:chOff x="0" y="0"/>
            <a:chExt cx="2871008" cy="685800"/>
          </a:xfrm>
        </p:grpSpPr>
        <p:sp>
          <p:nvSpPr>
            <p:cNvPr id="7" name="Freeform 7" descr="preencoded.png">
              <a:hlinkClick r:id="rId4"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5"/>
              <a:stretch>
                <a:fillRect r="-1"/>
              </a:stretch>
            </a:blipFill>
          </p:spPr>
        </p:sp>
      </p:grpSp>
      <p:grpSp>
        <p:nvGrpSpPr>
          <p:cNvPr id="8" name="Group 8"/>
          <p:cNvGrpSpPr>
            <a:grpSpLocks noChangeAspect="1"/>
          </p:cNvGrpSpPr>
          <p:nvPr/>
        </p:nvGrpSpPr>
        <p:grpSpPr>
          <a:xfrm>
            <a:off x="11430000" y="0"/>
            <a:ext cx="6858000" cy="10287000"/>
            <a:chOff x="0" y="0"/>
            <a:chExt cx="9144000" cy="13716000"/>
          </a:xfrm>
        </p:grpSpPr>
        <p:sp>
          <p:nvSpPr>
            <p:cNvPr id="9" name="Freeform 9"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6"/>
              <a:stretch>
                <a:fillRect/>
              </a:stretch>
            </a:blipFill>
          </p:spPr>
        </p:sp>
      </p:grpSp>
      <p:sp>
        <p:nvSpPr>
          <p:cNvPr id="10" name="TextBox 10"/>
          <p:cNvSpPr txBox="1"/>
          <p:nvPr/>
        </p:nvSpPr>
        <p:spPr>
          <a:xfrm>
            <a:off x="1101329" y="1012031"/>
            <a:ext cx="9227344" cy="1446014"/>
          </a:xfrm>
          <a:prstGeom prst="rect">
            <a:avLst/>
          </a:prstGeom>
        </p:spPr>
        <p:txBody>
          <a:bodyPr lIns="0" tIns="0" rIns="0" bIns="0" rtlCol="0" anchor="t">
            <a:spAutoFit/>
          </a:bodyPr>
          <a:lstStyle/>
          <a:p>
            <a:pPr algn="l">
              <a:lnSpc>
                <a:spcPts val="5500"/>
              </a:lnSpc>
            </a:pPr>
            <a:r>
              <a:rPr lang="en-US" sz="4375" b="1">
                <a:solidFill>
                  <a:srgbClr val="F0FCFF"/>
                </a:solidFill>
                <a:latin typeface="Arimo Bold"/>
                <a:ea typeface="Arimo Bold"/>
                <a:cs typeface="Arimo Bold"/>
                <a:sym typeface="Arimo Bold"/>
              </a:rPr>
              <a:t>System Working: Normal and Power-Off Conditions</a:t>
            </a:r>
          </a:p>
        </p:txBody>
      </p:sp>
      <p:grpSp>
        <p:nvGrpSpPr>
          <p:cNvPr id="11" name="Group 11"/>
          <p:cNvGrpSpPr/>
          <p:nvPr/>
        </p:nvGrpSpPr>
        <p:grpSpPr>
          <a:xfrm>
            <a:off x="1101329" y="2835622"/>
            <a:ext cx="28575" cy="6391573"/>
            <a:chOff x="0" y="0"/>
            <a:chExt cx="38100" cy="8522097"/>
          </a:xfrm>
        </p:grpSpPr>
        <p:sp>
          <p:nvSpPr>
            <p:cNvPr id="12" name="Freeform 12"/>
            <p:cNvSpPr/>
            <p:nvPr/>
          </p:nvSpPr>
          <p:spPr>
            <a:xfrm>
              <a:off x="0" y="0"/>
              <a:ext cx="38100" cy="8522081"/>
            </a:xfrm>
            <a:custGeom>
              <a:avLst/>
              <a:gdLst/>
              <a:ahLst/>
              <a:cxnLst/>
              <a:rect l="l" t="t" r="r" b="b"/>
              <a:pathLst>
                <a:path w="38100" h="8522081">
                  <a:moveTo>
                    <a:pt x="0" y="19050"/>
                  </a:moveTo>
                  <a:cubicBezTo>
                    <a:pt x="0" y="8509"/>
                    <a:pt x="8509" y="0"/>
                    <a:pt x="19050" y="0"/>
                  </a:cubicBezTo>
                  <a:cubicBezTo>
                    <a:pt x="29591" y="0"/>
                    <a:pt x="38100" y="8509"/>
                    <a:pt x="38100" y="19050"/>
                  </a:cubicBezTo>
                  <a:lnTo>
                    <a:pt x="38100" y="8503031"/>
                  </a:lnTo>
                  <a:cubicBezTo>
                    <a:pt x="38100" y="8513573"/>
                    <a:pt x="29591" y="8522081"/>
                    <a:pt x="19050" y="8522081"/>
                  </a:cubicBezTo>
                  <a:cubicBezTo>
                    <a:pt x="8509" y="8522081"/>
                    <a:pt x="0" y="8513573"/>
                    <a:pt x="0" y="8503031"/>
                  </a:cubicBezTo>
                  <a:close/>
                </a:path>
              </a:pathLst>
            </a:custGeom>
            <a:solidFill>
              <a:srgbClr val="16FFBB"/>
            </a:solidFill>
            <a:ln w="12700">
              <a:solidFill>
                <a:srgbClr val="000000"/>
              </a:solidFill>
            </a:ln>
          </p:spPr>
        </p:sp>
      </p:grpSp>
      <p:grpSp>
        <p:nvGrpSpPr>
          <p:cNvPr id="13" name="Group 13"/>
          <p:cNvGrpSpPr/>
          <p:nvPr/>
        </p:nvGrpSpPr>
        <p:grpSpPr>
          <a:xfrm>
            <a:off x="1115616" y="2821335"/>
            <a:ext cx="9255919" cy="3174057"/>
            <a:chOff x="0" y="0"/>
            <a:chExt cx="12341225" cy="4232077"/>
          </a:xfrm>
        </p:grpSpPr>
        <p:sp>
          <p:nvSpPr>
            <p:cNvPr id="14" name="Freeform 14"/>
            <p:cNvSpPr/>
            <p:nvPr/>
          </p:nvSpPr>
          <p:spPr>
            <a:xfrm>
              <a:off x="19050" y="19050"/>
              <a:ext cx="12303125" cy="4193921"/>
            </a:xfrm>
            <a:custGeom>
              <a:avLst/>
              <a:gdLst/>
              <a:ahLst/>
              <a:cxnLst/>
              <a:rect l="l" t="t" r="r" b="b"/>
              <a:pathLst>
                <a:path w="12303125" h="4193921">
                  <a:moveTo>
                    <a:pt x="0" y="0"/>
                  </a:moveTo>
                  <a:lnTo>
                    <a:pt x="12303125" y="0"/>
                  </a:lnTo>
                  <a:lnTo>
                    <a:pt x="12303125" y="4193921"/>
                  </a:lnTo>
                  <a:lnTo>
                    <a:pt x="0" y="4193921"/>
                  </a:lnTo>
                  <a:close/>
                </a:path>
              </a:pathLst>
            </a:custGeom>
            <a:solidFill>
              <a:srgbClr val="0A081B"/>
            </a:solidFill>
            <a:ln w="12700">
              <a:solidFill>
                <a:srgbClr val="000000"/>
              </a:solidFill>
            </a:ln>
          </p:spPr>
        </p:sp>
        <p:sp>
          <p:nvSpPr>
            <p:cNvPr id="15" name="Freeform 15"/>
            <p:cNvSpPr/>
            <p:nvPr/>
          </p:nvSpPr>
          <p:spPr>
            <a:xfrm>
              <a:off x="0" y="0"/>
              <a:ext cx="12341225" cy="4232021"/>
            </a:xfrm>
            <a:custGeom>
              <a:avLst/>
              <a:gdLst/>
              <a:ahLst/>
              <a:cxnLst/>
              <a:rect l="l" t="t" r="r" b="b"/>
              <a:pathLst>
                <a:path w="12341225" h="4232021">
                  <a:moveTo>
                    <a:pt x="19050" y="0"/>
                  </a:moveTo>
                  <a:lnTo>
                    <a:pt x="12322175" y="0"/>
                  </a:lnTo>
                  <a:cubicBezTo>
                    <a:pt x="12332716" y="0"/>
                    <a:pt x="12341225" y="8509"/>
                    <a:pt x="12341225" y="19050"/>
                  </a:cubicBezTo>
                  <a:lnTo>
                    <a:pt x="12341225" y="4212971"/>
                  </a:lnTo>
                  <a:cubicBezTo>
                    <a:pt x="12341225" y="4223512"/>
                    <a:pt x="12332716" y="4232021"/>
                    <a:pt x="12322175" y="4232021"/>
                  </a:cubicBezTo>
                  <a:lnTo>
                    <a:pt x="19050" y="4232021"/>
                  </a:lnTo>
                  <a:cubicBezTo>
                    <a:pt x="8509" y="4232021"/>
                    <a:pt x="0" y="4223512"/>
                    <a:pt x="0" y="4212971"/>
                  </a:cubicBezTo>
                  <a:lnTo>
                    <a:pt x="0" y="19050"/>
                  </a:lnTo>
                  <a:cubicBezTo>
                    <a:pt x="0" y="8509"/>
                    <a:pt x="8509" y="0"/>
                    <a:pt x="19050" y="0"/>
                  </a:cubicBezTo>
                  <a:moveTo>
                    <a:pt x="19050" y="38100"/>
                  </a:moveTo>
                  <a:lnTo>
                    <a:pt x="19050" y="19050"/>
                  </a:lnTo>
                  <a:lnTo>
                    <a:pt x="38100" y="19050"/>
                  </a:lnTo>
                  <a:lnTo>
                    <a:pt x="38100" y="4212971"/>
                  </a:lnTo>
                  <a:lnTo>
                    <a:pt x="19050" y="4212971"/>
                  </a:lnTo>
                  <a:lnTo>
                    <a:pt x="19050" y="4193921"/>
                  </a:lnTo>
                  <a:lnTo>
                    <a:pt x="12322175" y="4193921"/>
                  </a:lnTo>
                  <a:lnTo>
                    <a:pt x="12322175" y="4212971"/>
                  </a:lnTo>
                  <a:lnTo>
                    <a:pt x="12303125" y="4212971"/>
                  </a:lnTo>
                  <a:lnTo>
                    <a:pt x="12303125" y="19050"/>
                  </a:lnTo>
                  <a:lnTo>
                    <a:pt x="12322175" y="19050"/>
                  </a:lnTo>
                  <a:lnTo>
                    <a:pt x="12322175" y="38100"/>
                  </a:lnTo>
                  <a:lnTo>
                    <a:pt x="19050" y="38100"/>
                  </a:lnTo>
                  <a:close/>
                </a:path>
              </a:pathLst>
            </a:custGeom>
            <a:solidFill>
              <a:srgbClr val="16FFBB"/>
            </a:solidFill>
            <a:ln w="12700">
              <a:solidFill>
                <a:srgbClr val="000000"/>
              </a:solidFill>
            </a:ln>
          </p:spPr>
        </p:sp>
      </p:grpSp>
      <p:sp>
        <p:nvSpPr>
          <p:cNvPr id="16" name="TextBox 16"/>
          <p:cNvSpPr txBox="1"/>
          <p:nvPr/>
        </p:nvSpPr>
        <p:spPr>
          <a:xfrm>
            <a:off x="1381571" y="3087291"/>
            <a:ext cx="3356819" cy="448270"/>
          </a:xfrm>
          <a:prstGeom prst="rect">
            <a:avLst/>
          </a:prstGeom>
        </p:spPr>
        <p:txBody>
          <a:bodyPr lIns="0" tIns="0" rIns="0" bIns="0" rtlCol="0" anchor="t">
            <a:spAutoFit/>
          </a:bodyPr>
          <a:lstStyle/>
          <a:p>
            <a:pPr algn="l">
              <a:lnSpc>
                <a:spcPts val="3249"/>
              </a:lnSpc>
            </a:pPr>
            <a:r>
              <a:rPr lang="en-US" sz="2625" b="1">
                <a:solidFill>
                  <a:srgbClr val="E0E4E6"/>
                </a:solidFill>
                <a:latin typeface="Arimo Bold"/>
                <a:ea typeface="Arimo Bold"/>
                <a:cs typeface="Arimo Bold"/>
                <a:sym typeface="Arimo Bold"/>
              </a:rPr>
              <a:t>Normal Operation</a:t>
            </a:r>
          </a:p>
        </p:txBody>
      </p:sp>
      <p:sp>
        <p:nvSpPr>
          <p:cNvPr id="17" name="TextBox 17"/>
          <p:cNvSpPr txBox="1"/>
          <p:nvPr/>
        </p:nvSpPr>
        <p:spPr>
          <a:xfrm>
            <a:off x="1381571" y="3600747"/>
            <a:ext cx="8695432" cy="2100114"/>
          </a:xfrm>
          <a:prstGeom prst="rect">
            <a:avLst/>
          </a:prstGeom>
        </p:spPr>
        <p:txBody>
          <a:bodyPr lIns="0" tIns="0" rIns="0" bIns="0" rtlCol="0" anchor="t">
            <a:spAutoFit/>
          </a:bodyPr>
          <a:lstStyle/>
          <a:p>
            <a:pPr algn="l">
              <a:lnSpc>
                <a:spcPts val="3125"/>
              </a:lnSpc>
            </a:pPr>
            <a:r>
              <a:rPr lang="en-US" sz="1937">
                <a:solidFill>
                  <a:srgbClr val="E0E4E6"/>
                </a:solidFill>
                <a:latin typeface="Barlow"/>
                <a:ea typeface="Barlow"/>
                <a:cs typeface="Barlow"/>
                <a:sym typeface="Barlow"/>
              </a:rPr>
              <a:t>Under normal conditions, CT sensors continuously measure current in both supply and load lines, while a voltage sensor tracks line voltage. The ESP32 processes this data to calculate energy usage and displays it on the LCD. When supply and load readings are balanced, the system confirms a "Normal / Safe Condition," keeping alerts inactive.</a:t>
            </a:r>
          </a:p>
        </p:txBody>
      </p:sp>
      <p:grpSp>
        <p:nvGrpSpPr>
          <p:cNvPr id="18" name="Group 18"/>
          <p:cNvGrpSpPr/>
          <p:nvPr/>
        </p:nvGrpSpPr>
        <p:grpSpPr>
          <a:xfrm>
            <a:off x="1115616" y="6470302"/>
            <a:ext cx="9255919" cy="2771180"/>
            <a:chOff x="0" y="0"/>
            <a:chExt cx="12341225" cy="3694907"/>
          </a:xfrm>
        </p:grpSpPr>
        <p:sp>
          <p:nvSpPr>
            <p:cNvPr id="19" name="Freeform 19"/>
            <p:cNvSpPr/>
            <p:nvPr/>
          </p:nvSpPr>
          <p:spPr>
            <a:xfrm>
              <a:off x="19050" y="19050"/>
              <a:ext cx="12303125" cy="3656838"/>
            </a:xfrm>
            <a:custGeom>
              <a:avLst/>
              <a:gdLst/>
              <a:ahLst/>
              <a:cxnLst/>
              <a:rect l="l" t="t" r="r" b="b"/>
              <a:pathLst>
                <a:path w="12303125" h="3656838">
                  <a:moveTo>
                    <a:pt x="0" y="0"/>
                  </a:moveTo>
                  <a:lnTo>
                    <a:pt x="12303125" y="0"/>
                  </a:lnTo>
                  <a:lnTo>
                    <a:pt x="12303125" y="3656838"/>
                  </a:lnTo>
                  <a:lnTo>
                    <a:pt x="0" y="3656838"/>
                  </a:lnTo>
                  <a:close/>
                </a:path>
              </a:pathLst>
            </a:custGeom>
            <a:solidFill>
              <a:srgbClr val="0A081B"/>
            </a:solidFill>
            <a:ln w="12700">
              <a:solidFill>
                <a:srgbClr val="000000"/>
              </a:solidFill>
            </a:ln>
          </p:spPr>
        </p:sp>
        <p:sp>
          <p:nvSpPr>
            <p:cNvPr id="20" name="Freeform 20"/>
            <p:cNvSpPr/>
            <p:nvPr/>
          </p:nvSpPr>
          <p:spPr>
            <a:xfrm>
              <a:off x="0" y="0"/>
              <a:ext cx="12341225" cy="3694938"/>
            </a:xfrm>
            <a:custGeom>
              <a:avLst/>
              <a:gdLst/>
              <a:ahLst/>
              <a:cxnLst/>
              <a:rect l="l" t="t" r="r" b="b"/>
              <a:pathLst>
                <a:path w="12341225" h="3694938">
                  <a:moveTo>
                    <a:pt x="19050" y="0"/>
                  </a:moveTo>
                  <a:lnTo>
                    <a:pt x="12322175" y="0"/>
                  </a:lnTo>
                  <a:cubicBezTo>
                    <a:pt x="12332716" y="0"/>
                    <a:pt x="12341225" y="8509"/>
                    <a:pt x="12341225" y="19050"/>
                  </a:cubicBezTo>
                  <a:lnTo>
                    <a:pt x="12341225" y="3675888"/>
                  </a:lnTo>
                  <a:cubicBezTo>
                    <a:pt x="12341225" y="3686429"/>
                    <a:pt x="12332716" y="3694938"/>
                    <a:pt x="12322175" y="3694938"/>
                  </a:cubicBezTo>
                  <a:lnTo>
                    <a:pt x="19050" y="3694938"/>
                  </a:lnTo>
                  <a:cubicBezTo>
                    <a:pt x="8509" y="3694938"/>
                    <a:pt x="0" y="3686429"/>
                    <a:pt x="0" y="3675888"/>
                  </a:cubicBezTo>
                  <a:lnTo>
                    <a:pt x="0" y="19050"/>
                  </a:lnTo>
                  <a:cubicBezTo>
                    <a:pt x="0" y="8509"/>
                    <a:pt x="8509" y="0"/>
                    <a:pt x="19050" y="0"/>
                  </a:cubicBezTo>
                  <a:moveTo>
                    <a:pt x="19050" y="38100"/>
                  </a:moveTo>
                  <a:lnTo>
                    <a:pt x="19050" y="19050"/>
                  </a:lnTo>
                  <a:lnTo>
                    <a:pt x="38100" y="19050"/>
                  </a:lnTo>
                  <a:lnTo>
                    <a:pt x="38100" y="3675888"/>
                  </a:lnTo>
                  <a:lnTo>
                    <a:pt x="19050" y="3675888"/>
                  </a:lnTo>
                  <a:lnTo>
                    <a:pt x="19050" y="3656838"/>
                  </a:lnTo>
                  <a:lnTo>
                    <a:pt x="12322175" y="3656838"/>
                  </a:lnTo>
                  <a:lnTo>
                    <a:pt x="12322175" y="3675888"/>
                  </a:lnTo>
                  <a:lnTo>
                    <a:pt x="12303125" y="3675888"/>
                  </a:lnTo>
                  <a:lnTo>
                    <a:pt x="12303125" y="19050"/>
                  </a:lnTo>
                  <a:lnTo>
                    <a:pt x="12322175" y="19050"/>
                  </a:lnTo>
                  <a:lnTo>
                    <a:pt x="12322175" y="38100"/>
                  </a:lnTo>
                  <a:lnTo>
                    <a:pt x="19050" y="38100"/>
                  </a:lnTo>
                  <a:close/>
                </a:path>
              </a:pathLst>
            </a:custGeom>
            <a:solidFill>
              <a:srgbClr val="29DDDA"/>
            </a:solidFill>
            <a:ln w="12700">
              <a:solidFill>
                <a:srgbClr val="000000"/>
              </a:solidFill>
            </a:ln>
          </p:spPr>
        </p:sp>
      </p:grpSp>
      <p:sp>
        <p:nvSpPr>
          <p:cNvPr id="21" name="TextBox 21"/>
          <p:cNvSpPr txBox="1"/>
          <p:nvPr/>
        </p:nvSpPr>
        <p:spPr>
          <a:xfrm>
            <a:off x="1381571" y="6667500"/>
            <a:ext cx="6238429" cy="384401"/>
          </a:xfrm>
          <a:prstGeom prst="rect">
            <a:avLst/>
          </a:prstGeom>
        </p:spPr>
        <p:txBody>
          <a:bodyPr wrap="square" lIns="0" tIns="0" rIns="0" bIns="0" rtlCol="0" anchor="t">
            <a:spAutoFit/>
          </a:bodyPr>
          <a:lstStyle/>
          <a:p>
            <a:pPr algn="l">
              <a:lnSpc>
                <a:spcPts val="3249"/>
              </a:lnSpc>
            </a:pPr>
            <a:r>
              <a:rPr lang="en-US" sz="2625" b="1" dirty="0">
                <a:solidFill>
                  <a:srgbClr val="E0E4E6"/>
                </a:solidFill>
                <a:latin typeface="Arimo Bold"/>
                <a:ea typeface="Arimo Bold"/>
                <a:cs typeface="Arimo Bold"/>
                <a:sym typeface="Arimo Bold"/>
              </a:rPr>
              <a:t>Power Off / Idle Condition</a:t>
            </a:r>
          </a:p>
        </p:txBody>
      </p:sp>
      <p:sp>
        <p:nvSpPr>
          <p:cNvPr id="22" name="TextBox 22"/>
          <p:cNvSpPr txBox="1"/>
          <p:nvPr/>
        </p:nvSpPr>
        <p:spPr>
          <a:xfrm>
            <a:off x="1381571" y="7249715"/>
            <a:ext cx="8695432" cy="1697236"/>
          </a:xfrm>
          <a:prstGeom prst="rect">
            <a:avLst/>
          </a:prstGeom>
        </p:spPr>
        <p:txBody>
          <a:bodyPr lIns="0" tIns="0" rIns="0" bIns="0" rtlCol="0" anchor="t">
            <a:spAutoFit/>
          </a:bodyPr>
          <a:lstStyle/>
          <a:p>
            <a:pPr algn="l">
              <a:lnSpc>
                <a:spcPts val="3125"/>
              </a:lnSpc>
            </a:pPr>
            <a:r>
              <a:rPr lang="en-US" sz="1937">
                <a:solidFill>
                  <a:srgbClr val="E0E4E6"/>
                </a:solidFill>
                <a:latin typeface="Barlow"/>
                <a:ea typeface="Barlow"/>
                <a:cs typeface="Barlow"/>
                <a:sym typeface="Barlow"/>
              </a:rPr>
              <a:t>If the power supply is interrupted, all sensor readings will drop to zero. The LCD will clearly indicate "No Supply / System Idle." The ESP32 intelligently enters a standby mode, conserving energy until power is restored, at which point it automatically resumes full monitoring operations.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074539" y="1001465"/>
            <a:ext cx="12360027" cy="720477"/>
          </a:xfrm>
          <a:prstGeom prst="rect">
            <a:avLst/>
          </a:prstGeom>
        </p:spPr>
        <p:txBody>
          <a:bodyPr lIns="0" tIns="0" rIns="0" bIns="0" rtlCol="0" anchor="t">
            <a:spAutoFit/>
          </a:bodyPr>
          <a:lstStyle/>
          <a:p>
            <a:pPr algn="l">
              <a:lnSpc>
                <a:spcPts val="5312"/>
              </a:lnSpc>
            </a:pPr>
            <a:r>
              <a:rPr lang="en-US" sz="4250" b="1">
                <a:solidFill>
                  <a:srgbClr val="F0FCFF"/>
                </a:solidFill>
                <a:latin typeface="Arimo Bold"/>
                <a:ea typeface="Arimo Bold"/>
                <a:cs typeface="Arimo Bold"/>
                <a:sym typeface="Arimo Bold"/>
              </a:rPr>
              <a:t>Theft Detection Scenarios and System Response</a:t>
            </a:r>
          </a:p>
        </p:txBody>
      </p:sp>
      <p:grpSp>
        <p:nvGrpSpPr>
          <p:cNvPr id="7" name="Group 7"/>
          <p:cNvGrpSpPr/>
          <p:nvPr/>
        </p:nvGrpSpPr>
        <p:grpSpPr>
          <a:xfrm>
            <a:off x="1060251" y="2198786"/>
            <a:ext cx="7975252" cy="3226445"/>
            <a:chOff x="0" y="0"/>
            <a:chExt cx="10633670" cy="4301927"/>
          </a:xfrm>
        </p:grpSpPr>
        <p:sp>
          <p:nvSpPr>
            <p:cNvPr id="8" name="Freeform 8"/>
            <p:cNvSpPr/>
            <p:nvPr/>
          </p:nvSpPr>
          <p:spPr>
            <a:xfrm>
              <a:off x="19050" y="19050"/>
              <a:ext cx="10595610" cy="4263771"/>
            </a:xfrm>
            <a:custGeom>
              <a:avLst/>
              <a:gdLst/>
              <a:ahLst/>
              <a:cxnLst/>
              <a:rect l="l" t="t" r="r" b="b"/>
              <a:pathLst>
                <a:path w="10595610" h="4263771">
                  <a:moveTo>
                    <a:pt x="0" y="491236"/>
                  </a:moveTo>
                  <a:cubicBezTo>
                    <a:pt x="0" y="219964"/>
                    <a:pt x="221107" y="0"/>
                    <a:pt x="493903" y="0"/>
                  </a:cubicBezTo>
                  <a:lnTo>
                    <a:pt x="10101707" y="0"/>
                  </a:lnTo>
                  <a:cubicBezTo>
                    <a:pt x="10374502" y="0"/>
                    <a:pt x="10595610" y="219964"/>
                    <a:pt x="10595610" y="491236"/>
                  </a:cubicBezTo>
                  <a:lnTo>
                    <a:pt x="10595610" y="3772535"/>
                  </a:lnTo>
                  <a:cubicBezTo>
                    <a:pt x="10595610" y="4043807"/>
                    <a:pt x="10374502" y="4263771"/>
                    <a:pt x="10101707" y="4263771"/>
                  </a:cubicBezTo>
                  <a:lnTo>
                    <a:pt x="493903" y="4263771"/>
                  </a:lnTo>
                  <a:cubicBezTo>
                    <a:pt x="221107" y="4263771"/>
                    <a:pt x="0" y="4043807"/>
                    <a:pt x="0" y="3772535"/>
                  </a:cubicBezTo>
                  <a:close/>
                </a:path>
              </a:pathLst>
            </a:custGeom>
            <a:solidFill>
              <a:srgbClr val="0A081B"/>
            </a:solidFill>
            <a:ln w="12700">
              <a:solidFill>
                <a:srgbClr val="000000"/>
              </a:solidFill>
            </a:ln>
          </p:spPr>
        </p:sp>
        <p:sp>
          <p:nvSpPr>
            <p:cNvPr id="9" name="Freeform 9"/>
            <p:cNvSpPr/>
            <p:nvPr/>
          </p:nvSpPr>
          <p:spPr>
            <a:xfrm>
              <a:off x="0" y="0"/>
              <a:ext cx="10633710" cy="4301871"/>
            </a:xfrm>
            <a:custGeom>
              <a:avLst/>
              <a:gdLst/>
              <a:ahLst/>
              <a:cxnLst/>
              <a:rect l="l" t="t" r="r" b="b"/>
              <a:pathLst>
                <a:path w="10633710" h="4301871">
                  <a:moveTo>
                    <a:pt x="0" y="510286"/>
                  </a:moveTo>
                  <a:cubicBezTo>
                    <a:pt x="0" y="228346"/>
                    <a:pt x="229743" y="0"/>
                    <a:pt x="512953" y="0"/>
                  </a:cubicBezTo>
                  <a:lnTo>
                    <a:pt x="10120757" y="0"/>
                  </a:lnTo>
                  <a:lnTo>
                    <a:pt x="10120757" y="19050"/>
                  </a:lnTo>
                  <a:lnTo>
                    <a:pt x="10120757" y="0"/>
                  </a:lnTo>
                  <a:cubicBezTo>
                    <a:pt x="10403967" y="0"/>
                    <a:pt x="10633710" y="228346"/>
                    <a:pt x="10633710" y="510286"/>
                  </a:cubicBezTo>
                  <a:lnTo>
                    <a:pt x="10614660" y="510286"/>
                  </a:lnTo>
                  <a:lnTo>
                    <a:pt x="10633710" y="510286"/>
                  </a:lnTo>
                  <a:lnTo>
                    <a:pt x="10633710" y="3791585"/>
                  </a:lnTo>
                  <a:lnTo>
                    <a:pt x="10614660" y="3791585"/>
                  </a:lnTo>
                  <a:lnTo>
                    <a:pt x="10633710" y="3791585"/>
                  </a:lnTo>
                  <a:cubicBezTo>
                    <a:pt x="10633710" y="4073525"/>
                    <a:pt x="10403967" y="4301871"/>
                    <a:pt x="10120757" y="4301871"/>
                  </a:cubicBezTo>
                  <a:lnTo>
                    <a:pt x="10120757" y="4282821"/>
                  </a:lnTo>
                  <a:lnTo>
                    <a:pt x="10120757" y="4301871"/>
                  </a:lnTo>
                  <a:lnTo>
                    <a:pt x="512953" y="4301871"/>
                  </a:lnTo>
                  <a:lnTo>
                    <a:pt x="512953" y="4282821"/>
                  </a:lnTo>
                  <a:lnTo>
                    <a:pt x="512953" y="4301871"/>
                  </a:lnTo>
                  <a:cubicBezTo>
                    <a:pt x="229743" y="4301871"/>
                    <a:pt x="0" y="4073525"/>
                    <a:pt x="0" y="3791585"/>
                  </a:cubicBezTo>
                  <a:lnTo>
                    <a:pt x="0" y="510286"/>
                  </a:lnTo>
                  <a:lnTo>
                    <a:pt x="19050" y="510286"/>
                  </a:lnTo>
                  <a:lnTo>
                    <a:pt x="0" y="510286"/>
                  </a:lnTo>
                  <a:moveTo>
                    <a:pt x="38100" y="510286"/>
                  </a:moveTo>
                  <a:lnTo>
                    <a:pt x="38100" y="3791585"/>
                  </a:lnTo>
                  <a:lnTo>
                    <a:pt x="19050" y="3791585"/>
                  </a:lnTo>
                  <a:lnTo>
                    <a:pt x="38100" y="3791585"/>
                  </a:lnTo>
                  <a:cubicBezTo>
                    <a:pt x="38100" y="4052316"/>
                    <a:pt x="250571" y="4263771"/>
                    <a:pt x="512953" y="4263771"/>
                  </a:cubicBezTo>
                  <a:lnTo>
                    <a:pt x="10120757" y="4263771"/>
                  </a:lnTo>
                  <a:cubicBezTo>
                    <a:pt x="10383138" y="4263771"/>
                    <a:pt x="10595610" y="4052316"/>
                    <a:pt x="10595610" y="3791585"/>
                  </a:cubicBezTo>
                  <a:lnTo>
                    <a:pt x="10595610" y="510286"/>
                  </a:lnTo>
                  <a:cubicBezTo>
                    <a:pt x="10595610" y="249555"/>
                    <a:pt x="10383139" y="38100"/>
                    <a:pt x="10120757" y="38100"/>
                  </a:cubicBezTo>
                  <a:lnTo>
                    <a:pt x="512953" y="38100"/>
                  </a:lnTo>
                  <a:lnTo>
                    <a:pt x="512953" y="19050"/>
                  </a:lnTo>
                  <a:lnTo>
                    <a:pt x="512953" y="38100"/>
                  </a:lnTo>
                  <a:cubicBezTo>
                    <a:pt x="250571" y="38100"/>
                    <a:pt x="38100" y="249555"/>
                    <a:pt x="38100" y="510286"/>
                  </a:cubicBezTo>
                  <a:close/>
                </a:path>
              </a:pathLst>
            </a:custGeom>
            <a:solidFill>
              <a:srgbClr val="16FFBB"/>
            </a:solidFill>
            <a:ln w="12700">
              <a:solidFill>
                <a:srgbClr val="000000"/>
              </a:solidFill>
            </a:ln>
          </p:spPr>
        </p:sp>
      </p:grpSp>
      <p:grpSp>
        <p:nvGrpSpPr>
          <p:cNvPr id="10" name="Group 10"/>
          <p:cNvGrpSpPr/>
          <p:nvPr/>
        </p:nvGrpSpPr>
        <p:grpSpPr>
          <a:xfrm>
            <a:off x="1348680" y="2487216"/>
            <a:ext cx="736848" cy="736847"/>
            <a:chOff x="0" y="0"/>
            <a:chExt cx="982463" cy="982463"/>
          </a:xfrm>
        </p:grpSpPr>
        <p:sp>
          <p:nvSpPr>
            <p:cNvPr id="11" name="Freeform 11"/>
            <p:cNvSpPr/>
            <p:nvPr/>
          </p:nvSpPr>
          <p:spPr>
            <a:xfrm>
              <a:off x="0" y="0"/>
              <a:ext cx="982472" cy="982472"/>
            </a:xfrm>
            <a:custGeom>
              <a:avLst/>
              <a:gdLst/>
              <a:ahLst/>
              <a:cxnLst/>
              <a:rect l="l" t="t" r="r" b="b"/>
              <a:pathLst>
                <a:path w="982472" h="982472">
                  <a:moveTo>
                    <a:pt x="0" y="491236"/>
                  </a:moveTo>
                  <a:cubicBezTo>
                    <a:pt x="0" y="219964"/>
                    <a:pt x="219964" y="0"/>
                    <a:pt x="491236" y="0"/>
                  </a:cubicBezTo>
                  <a:cubicBezTo>
                    <a:pt x="762508" y="0"/>
                    <a:pt x="982472" y="219964"/>
                    <a:pt x="982472" y="491236"/>
                  </a:cubicBezTo>
                  <a:cubicBezTo>
                    <a:pt x="982472" y="762508"/>
                    <a:pt x="762508" y="982472"/>
                    <a:pt x="491236" y="982472"/>
                  </a:cubicBezTo>
                  <a:cubicBezTo>
                    <a:pt x="219964" y="982472"/>
                    <a:pt x="0" y="762508"/>
                    <a:pt x="0" y="491236"/>
                  </a:cubicBezTo>
                  <a:close/>
                </a:path>
              </a:pathLst>
            </a:custGeom>
            <a:solidFill>
              <a:srgbClr val="16FFBB"/>
            </a:solidFill>
            <a:ln w="12700">
              <a:solidFill>
                <a:srgbClr val="000000"/>
              </a:solidFill>
            </a:ln>
          </p:spPr>
        </p:sp>
      </p:grpSp>
      <p:sp>
        <p:nvSpPr>
          <p:cNvPr id="12" name="Freeform 12" descr="preencoded.png"/>
          <p:cNvSpPr/>
          <p:nvPr/>
        </p:nvSpPr>
        <p:spPr>
          <a:xfrm>
            <a:off x="1551235" y="2689771"/>
            <a:ext cx="331589" cy="331589"/>
          </a:xfrm>
          <a:custGeom>
            <a:avLst/>
            <a:gdLst/>
            <a:ahLst/>
            <a:cxnLst/>
            <a:rect l="l" t="t" r="r" b="b"/>
            <a:pathLst>
              <a:path w="331589" h="331589">
                <a:moveTo>
                  <a:pt x="0" y="0"/>
                </a:moveTo>
                <a:lnTo>
                  <a:pt x="331589" y="0"/>
                </a:lnTo>
                <a:lnTo>
                  <a:pt x="331589" y="331589"/>
                </a:lnTo>
                <a:lnTo>
                  <a:pt x="0" y="331589"/>
                </a:lnTo>
                <a:lnTo>
                  <a:pt x="0" y="0"/>
                </a:lnTo>
                <a:close/>
              </a:path>
            </a:pathLst>
          </a:custGeom>
          <a:blipFill>
            <a:blip r:embed="rId4">
              <a:extLst>
                <a:ext uri="{96DAC541-7B7A-43D3-8B79-37D633B846F1}">
                  <asvg:svgBlip xmlns:asvg="http://schemas.microsoft.com/office/drawing/2016/SVG/main" r:embed="rId5"/>
                </a:ext>
              </a:extLst>
            </a:blip>
            <a:stretch>
              <a:fillRect l="-12857" r="-12857"/>
            </a:stretch>
          </a:blipFill>
        </p:spPr>
      </p:sp>
      <p:sp>
        <p:nvSpPr>
          <p:cNvPr id="13" name="TextBox 13"/>
          <p:cNvSpPr txBox="1"/>
          <p:nvPr/>
        </p:nvSpPr>
        <p:spPr>
          <a:xfrm>
            <a:off x="1348680" y="3450580"/>
            <a:ext cx="2729061" cy="360164"/>
          </a:xfrm>
          <a:prstGeom prst="rect">
            <a:avLst/>
          </a:prstGeom>
        </p:spPr>
        <p:txBody>
          <a:bodyPr lIns="0" tIns="0" rIns="0" bIns="0" rtlCol="0" anchor="t">
            <a:spAutoFit/>
          </a:bodyPr>
          <a:lstStyle/>
          <a:p>
            <a:pPr algn="l">
              <a:lnSpc>
                <a:spcPts val="2625"/>
              </a:lnSpc>
            </a:pPr>
            <a:r>
              <a:rPr lang="en-US" sz="2125" b="1">
                <a:solidFill>
                  <a:srgbClr val="E0E4E6"/>
                </a:solidFill>
                <a:latin typeface="Arimo Bold"/>
                <a:ea typeface="Arimo Bold"/>
                <a:cs typeface="Arimo Bold"/>
                <a:sym typeface="Arimo Bold"/>
              </a:rPr>
              <a:t>Direct Bypass Theft</a:t>
            </a:r>
          </a:p>
        </p:txBody>
      </p:sp>
      <p:sp>
        <p:nvSpPr>
          <p:cNvPr id="14" name="TextBox 14"/>
          <p:cNvSpPr txBox="1"/>
          <p:nvPr/>
        </p:nvSpPr>
        <p:spPr>
          <a:xfrm>
            <a:off x="1348680" y="3872359"/>
            <a:ext cx="7398395" cy="1264444"/>
          </a:xfrm>
          <a:prstGeom prst="rect">
            <a:avLst/>
          </a:prstGeom>
        </p:spPr>
        <p:txBody>
          <a:bodyPr lIns="0" tIns="0" rIns="0" bIns="0" rtlCol="0" anchor="t">
            <a:spAutoFit/>
          </a:bodyPr>
          <a:lstStyle/>
          <a:p>
            <a:pPr algn="l">
              <a:lnSpc>
                <a:spcPts val="3062"/>
              </a:lnSpc>
            </a:pPr>
            <a:r>
              <a:rPr lang="en-US" sz="1874">
                <a:solidFill>
                  <a:srgbClr val="E0E4E6"/>
                </a:solidFill>
                <a:latin typeface="Barlow"/>
                <a:ea typeface="Barlow"/>
                <a:cs typeface="Barlow"/>
                <a:sym typeface="Barlow"/>
              </a:rPr>
              <a:t>When a load is connected directly to the main supply, bypassing the meter, CT1 (supply) current drops while CT2 (load) shows high current. Our system instantly detects this discrepancy, triggering an alert.</a:t>
            </a:r>
          </a:p>
        </p:txBody>
      </p:sp>
      <p:grpSp>
        <p:nvGrpSpPr>
          <p:cNvPr id="15" name="Group 15"/>
          <p:cNvGrpSpPr/>
          <p:nvPr/>
        </p:nvGrpSpPr>
        <p:grpSpPr>
          <a:xfrm>
            <a:off x="9252496" y="2198786"/>
            <a:ext cx="7975252" cy="3226445"/>
            <a:chOff x="0" y="0"/>
            <a:chExt cx="10633670" cy="4301927"/>
          </a:xfrm>
        </p:grpSpPr>
        <p:sp>
          <p:nvSpPr>
            <p:cNvPr id="16" name="Freeform 16"/>
            <p:cNvSpPr/>
            <p:nvPr/>
          </p:nvSpPr>
          <p:spPr>
            <a:xfrm>
              <a:off x="19050" y="19050"/>
              <a:ext cx="10595610" cy="4263771"/>
            </a:xfrm>
            <a:custGeom>
              <a:avLst/>
              <a:gdLst/>
              <a:ahLst/>
              <a:cxnLst/>
              <a:rect l="l" t="t" r="r" b="b"/>
              <a:pathLst>
                <a:path w="10595610" h="4263771">
                  <a:moveTo>
                    <a:pt x="0" y="491236"/>
                  </a:moveTo>
                  <a:cubicBezTo>
                    <a:pt x="0" y="219964"/>
                    <a:pt x="221107" y="0"/>
                    <a:pt x="493903" y="0"/>
                  </a:cubicBezTo>
                  <a:lnTo>
                    <a:pt x="10101707" y="0"/>
                  </a:lnTo>
                  <a:cubicBezTo>
                    <a:pt x="10374502" y="0"/>
                    <a:pt x="10595610" y="219964"/>
                    <a:pt x="10595610" y="491236"/>
                  </a:cubicBezTo>
                  <a:lnTo>
                    <a:pt x="10595610" y="3772535"/>
                  </a:lnTo>
                  <a:cubicBezTo>
                    <a:pt x="10595610" y="4043807"/>
                    <a:pt x="10374502" y="4263771"/>
                    <a:pt x="10101707" y="4263771"/>
                  </a:cubicBezTo>
                  <a:lnTo>
                    <a:pt x="493903" y="4263771"/>
                  </a:lnTo>
                  <a:cubicBezTo>
                    <a:pt x="221107" y="4263771"/>
                    <a:pt x="0" y="4043807"/>
                    <a:pt x="0" y="3772535"/>
                  </a:cubicBezTo>
                  <a:close/>
                </a:path>
              </a:pathLst>
            </a:custGeom>
            <a:solidFill>
              <a:srgbClr val="0A081B"/>
            </a:solidFill>
            <a:ln w="12700">
              <a:solidFill>
                <a:srgbClr val="000000"/>
              </a:solidFill>
            </a:ln>
          </p:spPr>
        </p:sp>
        <p:sp>
          <p:nvSpPr>
            <p:cNvPr id="17" name="Freeform 17"/>
            <p:cNvSpPr/>
            <p:nvPr/>
          </p:nvSpPr>
          <p:spPr>
            <a:xfrm>
              <a:off x="0" y="0"/>
              <a:ext cx="10633710" cy="4301871"/>
            </a:xfrm>
            <a:custGeom>
              <a:avLst/>
              <a:gdLst/>
              <a:ahLst/>
              <a:cxnLst/>
              <a:rect l="l" t="t" r="r" b="b"/>
              <a:pathLst>
                <a:path w="10633710" h="4301871">
                  <a:moveTo>
                    <a:pt x="0" y="510286"/>
                  </a:moveTo>
                  <a:cubicBezTo>
                    <a:pt x="0" y="228346"/>
                    <a:pt x="229743" y="0"/>
                    <a:pt x="512953" y="0"/>
                  </a:cubicBezTo>
                  <a:lnTo>
                    <a:pt x="10120757" y="0"/>
                  </a:lnTo>
                  <a:lnTo>
                    <a:pt x="10120757" y="19050"/>
                  </a:lnTo>
                  <a:lnTo>
                    <a:pt x="10120757" y="0"/>
                  </a:lnTo>
                  <a:cubicBezTo>
                    <a:pt x="10403967" y="0"/>
                    <a:pt x="10633710" y="228346"/>
                    <a:pt x="10633710" y="510286"/>
                  </a:cubicBezTo>
                  <a:lnTo>
                    <a:pt x="10614660" y="510286"/>
                  </a:lnTo>
                  <a:lnTo>
                    <a:pt x="10633710" y="510286"/>
                  </a:lnTo>
                  <a:lnTo>
                    <a:pt x="10633710" y="3791585"/>
                  </a:lnTo>
                  <a:lnTo>
                    <a:pt x="10614660" y="3791585"/>
                  </a:lnTo>
                  <a:lnTo>
                    <a:pt x="10633710" y="3791585"/>
                  </a:lnTo>
                  <a:cubicBezTo>
                    <a:pt x="10633710" y="4073525"/>
                    <a:pt x="10403967" y="4301871"/>
                    <a:pt x="10120757" y="4301871"/>
                  </a:cubicBezTo>
                  <a:lnTo>
                    <a:pt x="10120757" y="4282821"/>
                  </a:lnTo>
                  <a:lnTo>
                    <a:pt x="10120757" y="4301871"/>
                  </a:lnTo>
                  <a:lnTo>
                    <a:pt x="512953" y="4301871"/>
                  </a:lnTo>
                  <a:lnTo>
                    <a:pt x="512953" y="4282821"/>
                  </a:lnTo>
                  <a:lnTo>
                    <a:pt x="512953" y="4301871"/>
                  </a:lnTo>
                  <a:cubicBezTo>
                    <a:pt x="229743" y="4301871"/>
                    <a:pt x="0" y="4073525"/>
                    <a:pt x="0" y="3791585"/>
                  </a:cubicBezTo>
                  <a:lnTo>
                    <a:pt x="0" y="510286"/>
                  </a:lnTo>
                  <a:lnTo>
                    <a:pt x="19050" y="510286"/>
                  </a:lnTo>
                  <a:lnTo>
                    <a:pt x="0" y="510286"/>
                  </a:lnTo>
                  <a:moveTo>
                    <a:pt x="38100" y="510286"/>
                  </a:moveTo>
                  <a:lnTo>
                    <a:pt x="38100" y="3791585"/>
                  </a:lnTo>
                  <a:lnTo>
                    <a:pt x="19050" y="3791585"/>
                  </a:lnTo>
                  <a:lnTo>
                    <a:pt x="38100" y="3791585"/>
                  </a:lnTo>
                  <a:cubicBezTo>
                    <a:pt x="38100" y="4052316"/>
                    <a:pt x="250571" y="4263771"/>
                    <a:pt x="512953" y="4263771"/>
                  </a:cubicBezTo>
                  <a:lnTo>
                    <a:pt x="10120757" y="4263771"/>
                  </a:lnTo>
                  <a:cubicBezTo>
                    <a:pt x="10383138" y="4263771"/>
                    <a:pt x="10595610" y="4052316"/>
                    <a:pt x="10595610" y="3791585"/>
                  </a:cubicBezTo>
                  <a:lnTo>
                    <a:pt x="10595610" y="510286"/>
                  </a:lnTo>
                  <a:cubicBezTo>
                    <a:pt x="10595610" y="249555"/>
                    <a:pt x="10383139" y="38100"/>
                    <a:pt x="10120757" y="38100"/>
                  </a:cubicBezTo>
                  <a:lnTo>
                    <a:pt x="512953" y="38100"/>
                  </a:lnTo>
                  <a:lnTo>
                    <a:pt x="512953" y="19050"/>
                  </a:lnTo>
                  <a:lnTo>
                    <a:pt x="512953" y="38100"/>
                  </a:lnTo>
                  <a:cubicBezTo>
                    <a:pt x="250571" y="38100"/>
                    <a:pt x="38100" y="249555"/>
                    <a:pt x="38100" y="510286"/>
                  </a:cubicBezTo>
                  <a:close/>
                </a:path>
              </a:pathLst>
            </a:custGeom>
            <a:solidFill>
              <a:srgbClr val="29DDDA"/>
            </a:solidFill>
            <a:ln w="12700">
              <a:solidFill>
                <a:srgbClr val="000000"/>
              </a:solidFill>
            </a:ln>
          </p:spPr>
        </p:sp>
      </p:grpSp>
      <p:grpSp>
        <p:nvGrpSpPr>
          <p:cNvPr id="18" name="Group 18"/>
          <p:cNvGrpSpPr/>
          <p:nvPr/>
        </p:nvGrpSpPr>
        <p:grpSpPr>
          <a:xfrm>
            <a:off x="9540925" y="2487216"/>
            <a:ext cx="736847" cy="736847"/>
            <a:chOff x="0" y="0"/>
            <a:chExt cx="982463" cy="982463"/>
          </a:xfrm>
        </p:grpSpPr>
        <p:sp>
          <p:nvSpPr>
            <p:cNvPr id="19" name="Freeform 19"/>
            <p:cNvSpPr/>
            <p:nvPr/>
          </p:nvSpPr>
          <p:spPr>
            <a:xfrm>
              <a:off x="0" y="0"/>
              <a:ext cx="982472" cy="982472"/>
            </a:xfrm>
            <a:custGeom>
              <a:avLst/>
              <a:gdLst/>
              <a:ahLst/>
              <a:cxnLst/>
              <a:rect l="l" t="t" r="r" b="b"/>
              <a:pathLst>
                <a:path w="982472" h="982472">
                  <a:moveTo>
                    <a:pt x="0" y="491236"/>
                  </a:moveTo>
                  <a:cubicBezTo>
                    <a:pt x="0" y="219964"/>
                    <a:pt x="219964" y="0"/>
                    <a:pt x="491236" y="0"/>
                  </a:cubicBezTo>
                  <a:cubicBezTo>
                    <a:pt x="762508" y="0"/>
                    <a:pt x="982472" y="219964"/>
                    <a:pt x="982472" y="491236"/>
                  </a:cubicBezTo>
                  <a:cubicBezTo>
                    <a:pt x="982472" y="762508"/>
                    <a:pt x="762508" y="982472"/>
                    <a:pt x="491236" y="982472"/>
                  </a:cubicBezTo>
                  <a:cubicBezTo>
                    <a:pt x="219964" y="982472"/>
                    <a:pt x="0" y="762508"/>
                    <a:pt x="0" y="491236"/>
                  </a:cubicBezTo>
                  <a:close/>
                </a:path>
              </a:pathLst>
            </a:custGeom>
            <a:solidFill>
              <a:srgbClr val="29DDDA"/>
            </a:solidFill>
            <a:ln w="12700">
              <a:solidFill>
                <a:srgbClr val="000000"/>
              </a:solidFill>
            </a:ln>
          </p:spPr>
        </p:sp>
      </p:grpSp>
      <p:sp>
        <p:nvSpPr>
          <p:cNvPr id="20" name="Freeform 20" descr="preencoded.png"/>
          <p:cNvSpPr/>
          <p:nvPr/>
        </p:nvSpPr>
        <p:spPr>
          <a:xfrm>
            <a:off x="9743480" y="2689771"/>
            <a:ext cx="331589" cy="331589"/>
          </a:xfrm>
          <a:custGeom>
            <a:avLst/>
            <a:gdLst/>
            <a:ahLst/>
            <a:cxnLst/>
            <a:rect l="l" t="t" r="r" b="b"/>
            <a:pathLst>
              <a:path w="331589" h="331589">
                <a:moveTo>
                  <a:pt x="0" y="0"/>
                </a:moveTo>
                <a:lnTo>
                  <a:pt x="331589" y="0"/>
                </a:lnTo>
                <a:lnTo>
                  <a:pt x="331589" y="331589"/>
                </a:lnTo>
                <a:lnTo>
                  <a:pt x="0" y="331589"/>
                </a:lnTo>
                <a:lnTo>
                  <a:pt x="0" y="0"/>
                </a:lnTo>
                <a:close/>
              </a:path>
            </a:pathLst>
          </a:custGeom>
          <a:blipFill>
            <a:blip r:embed="rId6">
              <a:extLst>
                <a:ext uri="{96DAC541-7B7A-43D3-8B79-37D633B846F1}">
                  <asvg:svgBlip xmlns:asvg="http://schemas.microsoft.com/office/drawing/2016/SVG/main" r:embed="rId7"/>
                </a:ext>
              </a:extLst>
            </a:blip>
            <a:stretch>
              <a:fillRect t="-21428" b="-21428"/>
            </a:stretch>
          </a:blipFill>
        </p:spPr>
      </p:sp>
      <p:sp>
        <p:nvSpPr>
          <p:cNvPr id="21" name="TextBox 21"/>
          <p:cNvSpPr txBox="1"/>
          <p:nvPr/>
        </p:nvSpPr>
        <p:spPr>
          <a:xfrm>
            <a:off x="9540925" y="3450580"/>
            <a:ext cx="2729061" cy="360164"/>
          </a:xfrm>
          <a:prstGeom prst="rect">
            <a:avLst/>
          </a:prstGeom>
        </p:spPr>
        <p:txBody>
          <a:bodyPr lIns="0" tIns="0" rIns="0" bIns="0" rtlCol="0" anchor="t">
            <a:spAutoFit/>
          </a:bodyPr>
          <a:lstStyle/>
          <a:p>
            <a:pPr algn="l">
              <a:lnSpc>
                <a:spcPts val="2625"/>
              </a:lnSpc>
            </a:pPr>
            <a:r>
              <a:rPr lang="en-US" sz="2125" b="1">
                <a:solidFill>
                  <a:srgbClr val="E0E4E6"/>
                </a:solidFill>
                <a:latin typeface="Arimo Bold"/>
                <a:ea typeface="Arimo Bold"/>
                <a:cs typeface="Arimo Bold"/>
                <a:sym typeface="Arimo Bold"/>
              </a:rPr>
              <a:t>Reverse Connection</a:t>
            </a:r>
          </a:p>
        </p:txBody>
      </p:sp>
      <p:sp>
        <p:nvSpPr>
          <p:cNvPr id="22" name="TextBox 22"/>
          <p:cNvSpPr txBox="1"/>
          <p:nvPr/>
        </p:nvSpPr>
        <p:spPr>
          <a:xfrm>
            <a:off x="9540925" y="3872359"/>
            <a:ext cx="7398395" cy="1264444"/>
          </a:xfrm>
          <a:prstGeom prst="rect">
            <a:avLst/>
          </a:prstGeom>
        </p:spPr>
        <p:txBody>
          <a:bodyPr lIns="0" tIns="0" rIns="0" bIns="0" rtlCol="0" anchor="t">
            <a:spAutoFit/>
          </a:bodyPr>
          <a:lstStyle/>
          <a:p>
            <a:pPr algn="l">
              <a:lnSpc>
                <a:spcPts val="3062"/>
              </a:lnSpc>
            </a:pPr>
            <a:r>
              <a:rPr lang="en-US" sz="1874">
                <a:solidFill>
                  <a:srgbClr val="E0E4E6"/>
                </a:solidFill>
                <a:latin typeface="Barlow"/>
                <a:ea typeface="Barlow"/>
                <a:cs typeface="Barlow"/>
                <a:sym typeface="Barlow"/>
              </a:rPr>
              <a:t>If incoming and outgoing power lines are swapped, the system identifies a negative power flow direction. This unusual condition immediately triggers a theft alert, preventing energy pilferage.</a:t>
            </a:r>
          </a:p>
        </p:txBody>
      </p:sp>
      <p:grpSp>
        <p:nvGrpSpPr>
          <p:cNvPr id="23" name="Group 23"/>
          <p:cNvGrpSpPr/>
          <p:nvPr/>
        </p:nvGrpSpPr>
        <p:grpSpPr>
          <a:xfrm>
            <a:off x="1060251" y="5642222"/>
            <a:ext cx="7975252" cy="3619351"/>
            <a:chOff x="0" y="0"/>
            <a:chExt cx="10633670" cy="4825802"/>
          </a:xfrm>
        </p:grpSpPr>
        <p:sp>
          <p:nvSpPr>
            <p:cNvPr id="24" name="Freeform 24"/>
            <p:cNvSpPr/>
            <p:nvPr/>
          </p:nvSpPr>
          <p:spPr>
            <a:xfrm>
              <a:off x="19050" y="19050"/>
              <a:ext cx="10595610" cy="4787646"/>
            </a:xfrm>
            <a:custGeom>
              <a:avLst/>
              <a:gdLst/>
              <a:ahLst/>
              <a:cxnLst/>
              <a:rect l="l" t="t" r="r" b="b"/>
              <a:pathLst>
                <a:path w="10595610" h="4787646">
                  <a:moveTo>
                    <a:pt x="0" y="491236"/>
                  </a:moveTo>
                  <a:cubicBezTo>
                    <a:pt x="0" y="219964"/>
                    <a:pt x="220853" y="0"/>
                    <a:pt x="493395" y="0"/>
                  </a:cubicBezTo>
                  <a:lnTo>
                    <a:pt x="10102214" y="0"/>
                  </a:lnTo>
                  <a:cubicBezTo>
                    <a:pt x="10374757" y="0"/>
                    <a:pt x="10595610" y="219964"/>
                    <a:pt x="10595610" y="491236"/>
                  </a:cubicBezTo>
                  <a:lnTo>
                    <a:pt x="10595610" y="4296410"/>
                  </a:lnTo>
                  <a:cubicBezTo>
                    <a:pt x="10595610" y="4567682"/>
                    <a:pt x="10374757" y="4787646"/>
                    <a:pt x="10102214" y="4787646"/>
                  </a:cubicBezTo>
                  <a:lnTo>
                    <a:pt x="493395" y="4787646"/>
                  </a:lnTo>
                  <a:cubicBezTo>
                    <a:pt x="220853" y="4787646"/>
                    <a:pt x="0" y="4567682"/>
                    <a:pt x="0" y="4296410"/>
                  </a:cubicBezTo>
                  <a:close/>
                </a:path>
              </a:pathLst>
            </a:custGeom>
            <a:solidFill>
              <a:srgbClr val="0A081B"/>
            </a:solidFill>
            <a:ln w="12700">
              <a:solidFill>
                <a:srgbClr val="000000"/>
              </a:solidFill>
            </a:ln>
          </p:spPr>
        </p:sp>
        <p:sp>
          <p:nvSpPr>
            <p:cNvPr id="25" name="Freeform 25"/>
            <p:cNvSpPr/>
            <p:nvPr/>
          </p:nvSpPr>
          <p:spPr>
            <a:xfrm>
              <a:off x="0" y="0"/>
              <a:ext cx="10633710" cy="4825746"/>
            </a:xfrm>
            <a:custGeom>
              <a:avLst/>
              <a:gdLst/>
              <a:ahLst/>
              <a:cxnLst/>
              <a:rect l="l" t="t" r="r" b="b"/>
              <a:pathLst>
                <a:path w="10633710" h="4825746">
                  <a:moveTo>
                    <a:pt x="0" y="510286"/>
                  </a:moveTo>
                  <a:cubicBezTo>
                    <a:pt x="0" y="228346"/>
                    <a:pt x="229489" y="0"/>
                    <a:pt x="512445" y="0"/>
                  </a:cubicBezTo>
                  <a:lnTo>
                    <a:pt x="10121264" y="0"/>
                  </a:lnTo>
                  <a:lnTo>
                    <a:pt x="10121264" y="19050"/>
                  </a:lnTo>
                  <a:lnTo>
                    <a:pt x="10121264" y="0"/>
                  </a:lnTo>
                  <a:cubicBezTo>
                    <a:pt x="10404221" y="0"/>
                    <a:pt x="10633710" y="228346"/>
                    <a:pt x="10633710" y="510286"/>
                  </a:cubicBezTo>
                  <a:lnTo>
                    <a:pt x="10614660" y="510286"/>
                  </a:lnTo>
                  <a:lnTo>
                    <a:pt x="10633710" y="510286"/>
                  </a:lnTo>
                  <a:lnTo>
                    <a:pt x="10633710" y="4315460"/>
                  </a:lnTo>
                  <a:lnTo>
                    <a:pt x="10614660" y="4315460"/>
                  </a:lnTo>
                  <a:lnTo>
                    <a:pt x="10633710" y="4315460"/>
                  </a:lnTo>
                  <a:cubicBezTo>
                    <a:pt x="10633710" y="4597400"/>
                    <a:pt x="10404221" y="4825746"/>
                    <a:pt x="10121264" y="4825746"/>
                  </a:cubicBezTo>
                  <a:lnTo>
                    <a:pt x="10121264" y="4806696"/>
                  </a:lnTo>
                  <a:lnTo>
                    <a:pt x="10121264" y="4825746"/>
                  </a:lnTo>
                  <a:lnTo>
                    <a:pt x="512445" y="4825746"/>
                  </a:lnTo>
                  <a:lnTo>
                    <a:pt x="512445" y="4806696"/>
                  </a:lnTo>
                  <a:lnTo>
                    <a:pt x="512445" y="4825746"/>
                  </a:lnTo>
                  <a:cubicBezTo>
                    <a:pt x="229489" y="4825746"/>
                    <a:pt x="0" y="4597400"/>
                    <a:pt x="0" y="4315460"/>
                  </a:cubicBezTo>
                  <a:lnTo>
                    <a:pt x="0" y="510286"/>
                  </a:lnTo>
                  <a:lnTo>
                    <a:pt x="19050" y="510286"/>
                  </a:lnTo>
                  <a:lnTo>
                    <a:pt x="0" y="510286"/>
                  </a:lnTo>
                  <a:moveTo>
                    <a:pt x="38100" y="510286"/>
                  </a:moveTo>
                  <a:lnTo>
                    <a:pt x="38100" y="4315460"/>
                  </a:lnTo>
                  <a:lnTo>
                    <a:pt x="19050" y="4315460"/>
                  </a:lnTo>
                  <a:lnTo>
                    <a:pt x="38100" y="4315460"/>
                  </a:lnTo>
                  <a:cubicBezTo>
                    <a:pt x="38100" y="4576191"/>
                    <a:pt x="250444" y="4787646"/>
                    <a:pt x="512445" y="4787646"/>
                  </a:cubicBezTo>
                  <a:lnTo>
                    <a:pt x="10121264" y="4787646"/>
                  </a:lnTo>
                  <a:cubicBezTo>
                    <a:pt x="10383265" y="4787646"/>
                    <a:pt x="10595610" y="4576191"/>
                    <a:pt x="10595610" y="4315460"/>
                  </a:cubicBezTo>
                  <a:lnTo>
                    <a:pt x="10595610" y="510286"/>
                  </a:lnTo>
                  <a:cubicBezTo>
                    <a:pt x="10595610" y="249555"/>
                    <a:pt x="10383266" y="38100"/>
                    <a:pt x="10121265" y="38100"/>
                  </a:cubicBezTo>
                  <a:lnTo>
                    <a:pt x="512445" y="38100"/>
                  </a:lnTo>
                  <a:lnTo>
                    <a:pt x="512445" y="19050"/>
                  </a:lnTo>
                  <a:lnTo>
                    <a:pt x="512445" y="38100"/>
                  </a:lnTo>
                  <a:cubicBezTo>
                    <a:pt x="250444" y="38100"/>
                    <a:pt x="38100" y="249555"/>
                    <a:pt x="38100" y="510286"/>
                  </a:cubicBezTo>
                  <a:close/>
                </a:path>
              </a:pathLst>
            </a:custGeom>
            <a:solidFill>
              <a:srgbClr val="37A7E7"/>
            </a:solidFill>
            <a:ln w="12700">
              <a:solidFill>
                <a:srgbClr val="000000"/>
              </a:solidFill>
            </a:ln>
          </p:spPr>
        </p:sp>
      </p:grpSp>
      <p:grpSp>
        <p:nvGrpSpPr>
          <p:cNvPr id="26" name="Group 26"/>
          <p:cNvGrpSpPr/>
          <p:nvPr/>
        </p:nvGrpSpPr>
        <p:grpSpPr>
          <a:xfrm>
            <a:off x="1348680" y="5930652"/>
            <a:ext cx="736848" cy="736847"/>
            <a:chOff x="0" y="0"/>
            <a:chExt cx="982463" cy="982463"/>
          </a:xfrm>
        </p:grpSpPr>
        <p:sp>
          <p:nvSpPr>
            <p:cNvPr id="27" name="Freeform 27"/>
            <p:cNvSpPr/>
            <p:nvPr/>
          </p:nvSpPr>
          <p:spPr>
            <a:xfrm>
              <a:off x="0" y="0"/>
              <a:ext cx="982472" cy="982472"/>
            </a:xfrm>
            <a:custGeom>
              <a:avLst/>
              <a:gdLst/>
              <a:ahLst/>
              <a:cxnLst/>
              <a:rect l="l" t="t" r="r" b="b"/>
              <a:pathLst>
                <a:path w="982472" h="982472">
                  <a:moveTo>
                    <a:pt x="0" y="491236"/>
                  </a:moveTo>
                  <a:cubicBezTo>
                    <a:pt x="0" y="219964"/>
                    <a:pt x="219964" y="0"/>
                    <a:pt x="491236" y="0"/>
                  </a:cubicBezTo>
                  <a:cubicBezTo>
                    <a:pt x="762508" y="0"/>
                    <a:pt x="982472" y="219964"/>
                    <a:pt x="982472" y="491236"/>
                  </a:cubicBezTo>
                  <a:cubicBezTo>
                    <a:pt x="982472" y="762508"/>
                    <a:pt x="762508" y="982472"/>
                    <a:pt x="491236" y="982472"/>
                  </a:cubicBezTo>
                  <a:cubicBezTo>
                    <a:pt x="219964" y="982472"/>
                    <a:pt x="0" y="762508"/>
                    <a:pt x="0" y="491236"/>
                  </a:cubicBezTo>
                  <a:close/>
                </a:path>
              </a:pathLst>
            </a:custGeom>
            <a:solidFill>
              <a:srgbClr val="37A7E7"/>
            </a:solidFill>
            <a:ln w="12700">
              <a:solidFill>
                <a:srgbClr val="000000"/>
              </a:solidFill>
            </a:ln>
          </p:spPr>
        </p:sp>
      </p:grpSp>
      <p:sp>
        <p:nvSpPr>
          <p:cNvPr id="28" name="Freeform 28" descr="preencoded.png"/>
          <p:cNvSpPr/>
          <p:nvPr/>
        </p:nvSpPr>
        <p:spPr>
          <a:xfrm>
            <a:off x="1551235" y="6133208"/>
            <a:ext cx="331589" cy="331589"/>
          </a:xfrm>
          <a:custGeom>
            <a:avLst/>
            <a:gdLst/>
            <a:ahLst/>
            <a:cxnLst/>
            <a:rect l="l" t="t" r="r" b="b"/>
            <a:pathLst>
              <a:path w="331589" h="331589">
                <a:moveTo>
                  <a:pt x="0" y="0"/>
                </a:moveTo>
                <a:lnTo>
                  <a:pt x="331589" y="0"/>
                </a:lnTo>
                <a:lnTo>
                  <a:pt x="331589" y="331588"/>
                </a:lnTo>
                <a:lnTo>
                  <a:pt x="0" y="33158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9" name="TextBox 29"/>
          <p:cNvSpPr txBox="1"/>
          <p:nvPr/>
        </p:nvSpPr>
        <p:spPr>
          <a:xfrm>
            <a:off x="1348680" y="6894016"/>
            <a:ext cx="2729061" cy="360164"/>
          </a:xfrm>
          <a:prstGeom prst="rect">
            <a:avLst/>
          </a:prstGeom>
        </p:spPr>
        <p:txBody>
          <a:bodyPr lIns="0" tIns="0" rIns="0" bIns="0" rtlCol="0" anchor="t">
            <a:spAutoFit/>
          </a:bodyPr>
          <a:lstStyle/>
          <a:p>
            <a:pPr algn="l">
              <a:lnSpc>
                <a:spcPts val="2625"/>
              </a:lnSpc>
            </a:pPr>
            <a:r>
              <a:rPr lang="en-US" sz="2125" b="1">
                <a:solidFill>
                  <a:srgbClr val="E0E4E6"/>
                </a:solidFill>
                <a:latin typeface="Arimo Bold"/>
                <a:ea typeface="Arimo Bold"/>
                <a:cs typeface="Arimo Bold"/>
                <a:sym typeface="Arimo Bold"/>
              </a:rPr>
              <a:t>Sudden Fluctuation</a:t>
            </a:r>
          </a:p>
        </p:txBody>
      </p:sp>
      <p:sp>
        <p:nvSpPr>
          <p:cNvPr id="30" name="TextBox 30"/>
          <p:cNvSpPr txBox="1"/>
          <p:nvPr/>
        </p:nvSpPr>
        <p:spPr>
          <a:xfrm>
            <a:off x="1348680" y="7315795"/>
            <a:ext cx="7398395" cy="1264444"/>
          </a:xfrm>
          <a:prstGeom prst="rect">
            <a:avLst/>
          </a:prstGeom>
        </p:spPr>
        <p:txBody>
          <a:bodyPr lIns="0" tIns="0" rIns="0" bIns="0" rtlCol="0" anchor="t">
            <a:spAutoFit/>
          </a:bodyPr>
          <a:lstStyle/>
          <a:p>
            <a:pPr algn="l">
              <a:lnSpc>
                <a:spcPts val="3062"/>
              </a:lnSpc>
            </a:pPr>
            <a:r>
              <a:rPr lang="en-US" sz="1874">
                <a:solidFill>
                  <a:srgbClr val="E0E4E6"/>
                </a:solidFill>
                <a:latin typeface="Barlow"/>
                <a:ea typeface="Barlow"/>
                <a:cs typeface="Barlow"/>
                <a:sym typeface="Barlow"/>
              </a:rPr>
              <a:t>Any abrupt drop or spike in CT1 (supply) current indicates potential tampering or a line fault. The system interprets this as a suspicious event, prompting an immediate response.</a:t>
            </a:r>
          </a:p>
        </p:txBody>
      </p:sp>
      <p:grpSp>
        <p:nvGrpSpPr>
          <p:cNvPr id="31" name="Group 31"/>
          <p:cNvGrpSpPr/>
          <p:nvPr/>
        </p:nvGrpSpPr>
        <p:grpSpPr>
          <a:xfrm>
            <a:off x="9252496" y="5642222"/>
            <a:ext cx="7975252" cy="3619351"/>
            <a:chOff x="0" y="0"/>
            <a:chExt cx="10633670" cy="4825802"/>
          </a:xfrm>
        </p:grpSpPr>
        <p:sp>
          <p:nvSpPr>
            <p:cNvPr id="32" name="Freeform 32"/>
            <p:cNvSpPr/>
            <p:nvPr/>
          </p:nvSpPr>
          <p:spPr>
            <a:xfrm>
              <a:off x="19050" y="19050"/>
              <a:ext cx="10595610" cy="4787646"/>
            </a:xfrm>
            <a:custGeom>
              <a:avLst/>
              <a:gdLst/>
              <a:ahLst/>
              <a:cxnLst/>
              <a:rect l="l" t="t" r="r" b="b"/>
              <a:pathLst>
                <a:path w="10595610" h="4787646">
                  <a:moveTo>
                    <a:pt x="0" y="491236"/>
                  </a:moveTo>
                  <a:cubicBezTo>
                    <a:pt x="0" y="219964"/>
                    <a:pt x="220853" y="0"/>
                    <a:pt x="493395" y="0"/>
                  </a:cubicBezTo>
                  <a:lnTo>
                    <a:pt x="10102214" y="0"/>
                  </a:lnTo>
                  <a:cubicBezTo>
                    <a:pt x="10374757" y="0"/>
                    <a:pt x="10595610" y="219964"/>
                    <a:pt x="10595610" y="491236"/>
                  </a:cubicBezTo>
                  <a:lnTo>
                    <a:pt x="10595610" y="4296410"/>
                  </a:lnTo>
                  <a:cubicBezTo>
                    <a:pt x="10595610" y="4567682"/>
                    <a:pt x="10374757" y="4787646"/>
                    <a:pt x="10102214" y="4787646"/>
                  </a:cubicBezTo>
                  <a:lnTo>
                    <a:pt x="493395" y="4787646"/>
                  </a:lnTo>
                  <a:cubicBezTo>
                    <a:pt x="220853" y="4787646"/>
                    <a:pt x="0" y="4567682"/>
                    <a:pt x="0" y="4296410"/>
                  </a:cubicBezTo>
                  <a:close/>
                </a:path>
              </a:pathLst>
            </a:custGeom>
            <a:solidFill>
              <a:srgbClr val="0A081B"/>
            </a:solidFill>
            <a:ln w="12700">
              <a:solidFill>
                <a:srgbClr val="000000"/>
              </a:solidFill>
            </a:ln>
          </p:spPr>
        </p:sp>
        <p:sp>
          <p:nvSpPr>
            <p:cNvPr id="33" name="Freeform 33"/>
            <p:cNvSpPr/>
            <p:nvPr/>
          </p:nvSpPr>
          <p:spPr>
            <a:xfrm>
              <a:off x="0" y="0"/>
              <a:ext cx="10633710" cy="4825746"/>
            </a:xfrm>
            <a:custGeom>
              <a:avLst/>
              <a:gdLst/>
              <a:ahLst/>
              <a:cxnLst/>
              <a:rect l="l" t="t" r="r" b="b"/>
              <a:pathLst>
                <a:path w="10633710" h="4825746">
                  <a:moveTo>
                    <a:pt x="0" y="510286"/>
                  </a:moveTo>
                  <a:cubicBezTo>
                    <a:pt x="0" y="228346"/>
                    <a:pt x="229489" y="0"/>
                    <a:pt x="512445" y="0"/>
                  </a:cubicBezTo>
                  <a:lnTo>
                    <a:pt x="10121264" y="0"/>
                  </a:lnTo>
                  <a:lnTo>
                    <a:pt x="10121264" y="19050"/>
                  </a:lnTo>
                  <a:lnTo>
                    <a:pt x="10121264" y="0"/>
                  </a:lnTo>
                  <a:cubicBezTo>
                    <a:pt x="10404221" y="0"/>
                    <a:pt x="10633710" y="228346"/>
                    <a:pt x="10633710" y="510286"/>
                  </a:cubicBezTo>
                  <a:lnTo>
                    <a:pt x="10614660" y="510286"/>
                  </a:lnTo>
                  <a:lnTo>
                    <a:pt x="10633710" y="510286"/>
                  </a:lnTo>
                  <a:lnTo>
                    <a:pt x="10633710" y="4315460"/>
                  </a:lnTo>
                  <a:lnTo>
                    <a:pt x="10614660" y="4315460"/>
                  </a:lnTo>
                  <a:lnTo>
                    <a:pt x="10633710" y="4315460"/>
                  </a:lnTo>
                  <a:cubicBezTo>
                    <a:pt x="10633710" y="4597400"/>
                    <a:pt x="10404221" y="4825746"/>
                    <a:pt x="10121264" y="4825746"/>
                  </a:cubicBezTo>
                  <a:lnTo>
                    <a:pt x="10121264" y="4806696"/>
                  </a:lnTo>
                  <a:lnTo>
                    <a:pt x="10121264" y="4825746"/>
                  </a:lnTo>
                  <a:lnTo>
                    <a:pt x="512445" y="4825746"/>
                  </a:lnTo>
                  <a:lnTo>
                    <a:pt x="512445" y="4806696"/>
                  </a:lnTo>
                  <a:lnTo>
                    <a:pt x="512445" y="4825746"/>
                  </a:lnTo>
                  <a:cubicBezTo>
                    <a:pt x="229489" y="4825746"/>
                    <a:pt x="0" y="4597400"/>
                    <a:pt x="0" y="4315460"/>
                  </a:cubicBezTo>
                  <a:lnTo>
                    <a:pt x="0" y="510286"/>
                  </a:lnTo>
                  <a:lnTo>
                    <a:pt x="19050" y="510286"/>
                  </a:lnTo>
                  <a:lnTo>
                    <a:pt x="0" y="510286"/>
                  </a:lnTo>
                  <a:moveTo>
                    <a:pt x="38100" y="510286"/>
                  </a:moveTo>
                  <a:lnTo>
                    <a:pt x="38100" y="4315460"/>
                  </a:lnTo>
                  <a:lnTo>
                    <a:pt x="19050" y="4315460"/>
                  </a:lnTo>
                  <a:lnTo>
                    <a:pt x="38100" y="4315460"/>
                  </a:lnTo>
                  <a:cubicBezTo>
                    <a:pt x="38100" y="4576191"/>
                    <a:pt x="250444" y="4787646"/>
                    <a:pt x="512445" y="4787646"/>
                  </a:cubicBezTo>
                  <a:lnTo>
                    <a:pt x="10121264" y="4787646"/>
                  </a:lnTo>
                  <a:cubicBezTo>
                    <a:pt x="10383265" y="4787646"/>
                    <a:pt x="10595610" y="4576191"/>
                    <a:pt x="10595610" y="4315460"/>
                  </a:cubicBezTo>
                  <a:lnTo>
                    <a:pt x="10595610" y="510286"/>
                  </a:lnTo>
                  <a:cubicBezTo>
                    <a:pt x="10595610" y="249555"/>
                    <a:pt x="10383266" y="38100"/>
                    <a:pt x="10121265" y="38100"/>
                  </a:cubicBezTo>
                  <a:lnTo>
                    <a:pt x="512445" y="38100"/>
                  </a:lnTo>
                  <a:lnTo>
                    <a:pt x="512445" y="19050"/>
                  </a:lnTo>
                  <a:lnTo>
                    <a:pt x="512445" y="38100"/>
                  </a:lnTo>
                  <a:cubicBezTo>
                    <a:pt x="250444" y="38100"/>
                    <a:pt x="38100" y="249555"/>
                    <a:pt x="38100" y="510286"/>
                  </a:cubicBezTo>
                  <a:close/>
                </a:path>
              </a:pathLst>
            </a:custGeom>
            <a:solidFill>
              <a:srgbClr val="091231"/>
            </a:solidFill>
            <a:ln w="12700">
              <a:solidFill>
                <a:srgbClr val="000000"/>
              </a:solidFill>
            </a:ln>
          </p:spPr>
        </p:sp>
      </p:grpSp>
      <p:grpSp>
        <p:nvGrpSpPr>
          <p:cNvPr id="34" name="Group 34"/>
          <p:cNvGrpSpPr/>
          <p:nvPr/>
        </p:nvGrpSpPr>
        <p:grpSpPr>
          <a:xfrm>
            <a:off x="9540925" y="5930652"/>
            <a:ext cx="736847" cy="736847"/>
            <a:chOff x="0" y="0"/>
            <a:chExt cx="982463" cy="982463"/>
          </a:xfrm>
        </p:grpSpPr>
        <p:sp>
          <p:nvSpPr>
            <p:cNvPr id="35" name="Freeform 35"/>
            <p:cNvSpPr/>
            <p:nvPr/>
          </p:nvSpPr>
          <p:spPr>
            <a:xfrm>
              <a:off x="0" y="0"/>
              <a:ext cx="982472" cy="982472"/>
            </a:xfrm>
            <a:custGeom>
              <a:avLst/>
              <a:gdLst/>
              <a:ahLst/>
              <a:cxnLst/>
              <a:rect l="l" t="t" r="r" b="b"/>
              <a:pathLst>
                <a:path w="982472" h="982472">
                  <a:moveTo>
                    <a:pt x="0" y="491236"/>
                  </a:moveTo>
                  <a:cubicBezTo>
                    <a:pt x="0" y="219964"/>
                    <a:pt x="219964" y="0"/>
                    <a:pt x="491236" y="0"/>
                  </a:cubicBezTo>
                  <a:cubicBezTo>
                    <a:pt x="762508" y="0"/>
                    <a:pt x="982472" y="219964"/>
                    <a:pt x="982472" y="491236"/>
                  </a:cubicBezTo>
                  <a:cubicBezTo>
                    <a:pt x="982472" y="762508"/>
                    <a:pt x="762508" y="982472"/>
                    <a:pt x="491236" y="982472"/>
                  </a:cubicBezTo>
                  <a:cubicBezTo>
                    <a:pt x="219964" y="982472"/>
                    <a:pt x="0" y="762508"/>
                    <a:pt x="0" y="491236"/>
                  </a:cubicBezTo>
                  <a:close/>
                </a:path>
              </a:pathLst>
            </a:custGeom>
            <a:solidFill>
              <a:srgbClr val="091231"/>
            </a:solidFill>
            <a:ln w="12700">
              <a:solidFill>
                <a:srgbClr val="000000"/>
              </a:solidFill>
            </a:ln>
          </p:spPr>
        </p:sp>
      </p:grpSp>
      <p:sp>
        <p:nvSpPr>
          <p:cNvPr id="36" name="Freeform 36" descr="preencoded.png"/>
          <p:cNvSpPr/>
          <p:nvPr/>
        </p:nvSpPr>
        <p:spPr>
          <a:xfrm>
            <a:off x="9743480" y="6133208"/>
            <a:ext cx="331589" cy="331589"/>
          </a:xfrm>
          <a:custGeom>
            <a:avLst/>
            <a:gdLst/>
            <a:ahLst/>
            <a:cxnLst/>
            <a:rect l="l" t="t" r="r" b="b"/>
            <a:pathLst>
              <a:path w="331589" h="331589">
                <a:moveTo>
                  <a:pt x="0" y="0"/>
                </a:moveTo>
                <a:lnTo>
                  <a:pt x="331589" y="0"/>
                </a:lnTo>
                <a:lnTo>
                  <a:pt x="331589" y="331588"/>
                </a:lnTo>
                <a:lnTo>
                  <a:pt x="0" y="331588"/>
                </a:lnTo>
                <a:lnTo>
                  <a:pt x="0" y="0"/>
                </a:lnTo>
                <a:close/>
              </a:path>
            </a:pathLst>
          </a:custGeom>
          <a:blipFill>
            <a:blip r:embed="rId10">
              <a:extLst>
                <a:ext uri="{96DAC541-7B7A-43D3-8B79-37D633B846F1}">
                  <asvg:svgBlip xmlns:asvg="http://schemas.microsoft.com/office/drawing/2016/SVG/main" r:embed="rId11"/>
                </a:ext>
              </a:extLst>
            </a:blip>
            <a:stretch>
              <a:fillRect t="-17142" b="-17142"/>
            </a:stretch>
          </a:blipFill>
        </p:spPr>
      </p:sp>
      <p:sp>
        <p:nvSpPr>
          <p:cNvPr id="37" name="TextBox 37"/>
          <p:cNvSpPr txBox="1"/>
          <p:nvPr/>
        </p:nvSpPr>
        <p:spPr>
          <a:xfrm>
            <a:off x="9540925" y="6894016"/>
            <a:ext cx="2729061" cy="360164"/>
          </a:xfrm>
          <a:prstGeom prst="rect">
            <a:avLst/>
          </a:prstGeom>
        </p:spPr>
        <p:txBody>
          <a:bodyPr lIns="0" tIns="0" rIns="0" bIns="0" rtlCol="0" anchor="t">
            <a:spAutoFit/>
          </a:bodyPr>
          <a:lstStyle/>
          <a:p>
            <a:pPr algn="l">
              <a:lnSpc>
                <a:spcPts val="2625"/>
              </a:lnSpc>
            </a:pPr>
            <a:r>
              <a:rPr lang="en-US" sz="2125" b="1">
                <a:solidFill>
                  <a:srgbClr val="E0E4E6"/>
                </a:solidFill>
                <a:latin typeface="Arimo Bold"/>
                <a:ea typeface="Arimo Bold"/>
                <a:cs typeface="Arimo Bold"/>
                <a:sym typeface="Arimo Bold"/>
              </a:rPr>
              <a:t>System Response</a:t>
            </a:r>
          </a:p>
        </p:txBody>
      </p:sp>
      <p:sp>
        <p:nvSpPr>
          <p:cNvPr id="38" name="TextBox 38"/>
          <p:cNvSpPr txBox="1"/>
          <p:nvPr/>
        </p:nvSpPr>
        <p:spPr>
          <a:xfrm>
            <a:off x="9540925" y="7315795"/>
            <a:ext cx="7398395" cy="1657350"/>
          </a:xfrm>
          <a:prstGeom prst="rect">
            <a:avLst/>
          </a:prstGeom>
        </p:spPr>
        <p:txBody>
          <a:bodyPr lIns="0" tIns="0" rIns="0" bIns="0" rtlCol="0" anchor="t">
            <a:spAutoFit/>
          </a:bodyPr>
          <a:lstStyle/>
          <a:p>
            <a:pPr algn="l">
              <a:lnSpc>
                <a:spcPts val="3062"/>
              </a:lnSpc>
            </a:pPr>
            <a:r>
              <a:rPr lang="en-US" sz="1874">
                <a:solidFill>
                  <a:srgbClr val="E0E4E6"/>
                </a:solidFill>
                <a:latin typeface="Barlow"/>
                <a:ea typeface="Barlow"/>
                <a:cs typeface="Barlow"/>
                <a:sym typeface="Barlow"/>
              </a:rPr>
              <a:t>Upon detecting any of these scenarios, the system activates the buzzer and LED. The LCD prominently displays "THEFT DETECTED," and an instant Wi-Fi alert is dispatched to the cloud or utility dashboard.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101329" y="1029146"/>
            <a:ext cx="10640317" cy="834330"/>
          </a:xfrm>
          <a:prstGeom prst="rect">
            <a:avLst/>
          </a:prstGeom>
        </p:spPr>
        <p:txBody>
          <a:bodyPr lIns="0" tIns="0" rIns="0" bIns="0" rtlCol="0" anchor="t">
            <a:spAutoFit/>
          </a:bodyPr>
          <a:lstStyle/>
          <a:p>
            <a:pPr algn="l">
              <a:lnSpc>
                <a:spcPts val="6187"/>
              </a:lnSpc>
            </a:pPr>
            <a:r>
              <a:rPr lang="en-US" sz="4937" b="1">
                <a:solidFill>
                  <a:srgbClr val="F0FCFF"/>
                </a:solidFill>
                <a:latin typeface="Arimo Bold"/>
                <a:ea typeface="Arimo Bold"/>
                <a:cs typeface="Arimo Bold"/>
                <a:sym typeface="Arimo Bold"/>
              </a:rPr>
              <a:t>Fluctuation and Billing Management</a:t>
            </a:r>
          </a:p>
        </p:txBody>
      </p:sp>
      <p:sp>
        <p:nvSpPr>
          <p:cNvPr id="7" name="TextBox 7"/>
          <p:cNvSpPr txBox="1"/>
          <p:nvPr/>
        </p:nvSpPr>
        <p:spPr>
          <a:xfrm>
            <a:off x="1101329" y="2325141"/>
            <a:ext cx="283220" cy="458689"/>
          </a:xfrm>
          <a:prstGeom prst="rect">
            <a:avLst/>
          </a:prstGeom>
        </p:spPr>
        <p:txBody>
          <a:bodyPr lIns="0" tIns="0" rIns="0" bIns="0" rtlCol="0" anchor="t">
            <a:spAutoFit/>
          </a:bodyPr>
          <a:lstStyle/>
          <a:p>
            <a:pPr algn="l">
              <a:lnSpc>
                <a:spcPts val="3562"/>
              </a:lnSpc>
            </a:pPr>
            <a:r>
              <a:rPr lang="en-US" sz="2187">
                <a:solidFill>
                  <a:srgbClr val="E0E4E6"/>
                </a:solidFill>
                <a:latin typeface="Arimo"/>
                <a:ea typeface="Arimo"/>
                <a:cs typeface="Arimo"/>
                <a:sym typeface="Arimo"/>
              </a:rPr>
              <a:t>01</a:t>
            </a:r>
          </a:p>
        </p:txBody>
      </p:sp>
      <p:grpSp>
        <p:nvGrpSpPr>
          <p:cNvPr id="8" name="Group 8"/>
          <p:cNvGrpSpPr/>
          <p:nvPr/>
        </p:nvGrpSpPr>
        <p:grpSpPr>
          <a:xfrm>
            <a:off x="1101329" y="2872979"/>
            <a:ext cx="5172968" cy="38100"/>
            <a:chOff x="0" y="0"/>
            <a:chExt cx="6897290" cy="50800"/>
          </a:xfrm>
        </p:grpSpPr>
        <p:sp>
          <p:nvSpPr>
            <p:cNvPr id="9" name="Freeform 9"/>
            <p:cNvSpPr/>
            <p:nvPr/>
          </p:nvSpPr>
          <p:spPr>
            <a:xfrm>
              <a:off x="0" y="0"/>
              <a:ext cx="6897243" cy="50800"/>
            </a:xfrm>
            <a:custGeom>
              <a:avLst/>
              <a:gdLst/>
              <a:ahLst/>
              <a:cxnLst/>
              <a:rect l="l" t="t" r="r" b="b"/>
              <a:pathLst>
                <a:path w="6897243" h="50800">
                  <a:moveTo>
                    <a:pt x="0" y="0"/>
                  </a:moveTo>
                  <a:lnTo>
                    <a:pt x="6897243" y="0"/>
                  </a:lnTo>
                  <a:lnTo>
                    <a:pt x="6897243" y="50800"/>
                  </a:lnTo>
                  <a:lnTo>
                    <a:pt x="0" y="50800"/>
                  </a:lnTo>
                  <a:close/>
                </a:path>
              </a:pathLst>
            </a:custGeom>
            <a:solidFill>
              <a:srgbClr val="16FFBB"/>
            </a:solidFill>
            <a:ln w="12700">
              <a:solidFill>
                <a:srgbClr val="000000"/>
              </a:solidFill>
            </a:ln>
          </p:spPr>
        </p:sp>
      </p:grpSp>
      <p:sp>
        <p:nvSpPr>
          <p:cNvPr id="10" name="TextBox 10"/>
          <p:cNvSpPr txBox="1"/>
          <p:nvPr/>
        </p:nvSpPr>
        <p:spPr>
          <a:xfrm>
            <a:off x="1101329" y="3071664"/>
            <a:ext cx="3387924" cy="412402"/>
          </a:xfrm>
          <a:prstGeom prst="rect">
            <a:avLst/>
          </a:prstGeom>
        </p:spPr>
        <p:txBody>
          <a:bodyPr lIns="0" tIns="0" rIns="0" bIns="0" rtlCol="0" anchor="t">
            <a:spAutoFit/>
          </a:bodyPr>
          <a:lstStyle/>
          <a:p>
            <a:pPr algn="l">
              <a:lnSpc>
                <a:spcPts val="3062"/>
              </a:lnSpc>
            </a:pPr>
            <a:r>
              <a:rPr lang="en-US" sz="2437" b="1">
                <a:solidFill>
                  <a:srgbClr val="E0E4E6"/>
                </a:solidFill>
                <a:latin typeface="Arimo Bold"/>
                <a:ea typeface="Arimo Bold"/>
                <a:cs typeface="Arimo Bold"/>
                <a:sym typeface="Arimo Bold"/>
              </a:rPr>
              <a:t>Fluctuation Monitoring</a:t>
            </a:r>
          </a:p>
        </p:txBody>
      </p:sp>
      <p:sp>
        <p:nvSpPr>
          <p:cNvPr id="11" name="TextBox 11"/>
          <p:cNvSpPr txBox="1"/>
          <p:nvPr/>
        </p:nvSpPr>
        <p:spPr>
          <a:xfrm>
            <a:off x="1101329" y="3558629"/>
            <a:ext cx="5172968" cy="1907381"/>
          </a:xfrm>
          <a:prstGeom prst="rect">
            <a:avLst/>
          </a:prstGeom>
        </p:spPr>
        <p:txBody>
          <a:bodyPr lIns="0" tIns="0" rIns="0" bIns="0" rtlCol="0" anchor="t">
            <a:spAutoFit/>
          </a:bodyPr>
          <a:lstStyle/>
          <a:p>
            <a:pPr algn="l">
              <a:lnSpc>
                <a:spcPts val="3562"/>
              </a:lnSpc>
            </a:pPr>
            <a:r>
              <a:rPr lang="en-US" sz="2187" dirty="0">
                <a:solidFill>
                  <a:srgbClr val="E0E4E6"/>
                </a:solidFill>
                <a:latin typeface="Barlow"/>
                <a:ea typeface="Barlow"/>
                <a:cs typeface="Barlow"/>
                <a:sym typeface="Barlow"/>
              </a:rPr>
              <a:t>Fluctuations are registered when the absolute difference between load and supply current exceeds 0.2A. Each such event is counted once per occurrence.</a:t>
            </a:r>
          </a:p>
        </p:txBody>
      </p:sp>
      <p:sp>
        <p:nvSpPr>
          <p:cNvPr id="12" name="TextBox 12"/>
          <p:cNvSpPr txBox="1"/>
          <p:nvPr/>
        </p:nvSpPr>
        <p:spPr>
          <a:xfrm>
            <a:off x="6557516" y="2325141"/>
            <a:ext cx="283220" cy="458689"/>
          </a:xfrm>
          <a:prstGeom prst="rect">
            <a:avLst/>
          </a:prstGeom>
        </p:spPr>
        <p:txBody>
          <a:bodyPr lIns="0" tIns="0" rIns="0" bIns="0" rtlCol="0" anchor="t">
            <a:spAutoFit/>
          </a:bodyPr>
          <a:lstStyle/>
          <a:p>
            <a:pPr algn="l">
              <a:lnSpc>
                <a:spcPts val="3562"/>
              </a:lnSpc>
            </a:pPr>
            <a:r>
              <a:rPr lang="en-US" sz="2187">
                <a:solidFill>
                  <a:srgbClr val="E0E4E6"/>
                </a:solidFill>
                <a:latin typeface="Arimo"/>
                <a:ea typeface="Arimo"/>
                <a:cs typeface="Arimo"/>
                <a:sym typeface="Arimo"/>
              </a:rPr>
              <a:t>02</a:t>
            </a:r>
          </a:p>
        </p:txBody>
      </p:sp>
      <p:grpSp>
        <p:nvGrpSpPr>
          <p:cNvPr id="13" name="Group 13"/>
          <p:cNvGrpSpPr/>
          <p:nvPr/>
        </p:nvGrpSpPr>
        <p:grpSpPr>
          <a:xfrm>
            <a:off x="6557516" y="2872979"/>
            <a:ext cx="5172968" cy="38100"/>
            <a:chOff x="0" y="0"/>
            <a:chExt cx="6897290" cy="50800"/>
          </a:xfrm>
        </p:grpSpPr>
        <p:sp>
          <p:nvSpPr>
            <p:cNvPr id="14" name="Freeform 14"/>
            <p:cNvSpPr/>
            <p:nvPr/>
          </p:nvSpPr>
          <p:spPr>
            <a:xfrm>
              <a:off x="0" y="0"/>
              <a:ext cx="6897243" cy="50800"/>
            </a:xfrm>
            <a:custGeom>
              <a:avLst/>
              <a:gdLst/>
              <a:ahLst/>
              <a:cxnLst/>
              <a:rect l="l" t="t" r="r" b="b"/>
              <a:pathLst>
                <a:path w="6897243" h="50800">
                  <a:moveTo>
                    <a:pt x="0" y="0"/>
                  </a:moveTo>
                  <a:lnTo>
                    <a:pt x="6897243" y="0"/>
                  </a:lnTo>
                  <a:lnTo>
                    <a:pt x="6897243" y="50800"/>
                  </a:lnTo>
                  <a:lnTo>
                    <a:pt x="0" y="50800"/>
                  </a:lnTo>
                  <a:close/>
                </a:path>
              </a:pathLst>
            </a:custGeom>
            <a:solidFill>
              <a:srgbClr val="29DDDA"/>
            </a:solidFill>
            <a:ln w="12700">
              <a:solidFill>
                <a:srgbClr val="000000"/>
              </a:solidFill>
            </a:ln>
          </p:spPr>
        </p:sp>
      </p:grpSp>
      <p:sp>
        <p:nvSpPr>
          <p:cNvPr id="15" name="TextBox 15"/>
          <p:cNvSpPr txBox="1"/>
          <p:nvPr/>
        </p:nvSpPr>
        <p:spPr>
          <a:xfrm>
            <a:off x="6557516" y="3071664"/>
            <a:ext cx="4031307" cy="412402"/>
          </a:xfrm>
          <a:prstGeom prst="rect">
            <a:avLst/>
          </a:prstGeom>
        </p:spPr>
        <p:txBody>
          <a:bodyPr lIns="0" tIns="0" rIns="0" bIns="0" rtlCol="0" anchor="t">
            <a:spAutoFit/>
          </a:bodyPr>
          <a:lstStyle/>
          <a:p>
            <a:pPr algn="l">
              <a:lnSpc>
                <a:spcPts val="3062"/>
              </a:lnSpc>
            </a:pPr>
            <a:r>
              <a:rPr lang="en-US" sz="2437" b="1">
                <a:solidFill>
                  <a:srgbClr val="E0E4E6"/>
                </a:solidFill>
                <a:latin typeface="Arimo Bold"/>
                <a:ea typeface="Arimo Bold"/>
                <a:cs typeface="Arimo Bold"/>
                <a:sym typeface="Arimo Bold"/>
              </a:rPr>
              <a:t>Timed Fluctuation Tracking</a:t>
            </a:r>
          </a:p>
        </p:txBody>
      </p:sp>
      <p:sp>
        <p:nvSpPr>
          <p:cNvPr id="16" name="TextBox 16"/>
          <p:cNvSpPr txBox="1"/>
          <p:nvPr/>
        </p:nvSpPr>
        <p:spPr>
          <a:xfrm>
            <a:off x="6557516" y="3558629"/>
            <a:ext cx="5172968" cy="1907381"/>
          </a:xfrm>
          <a:prstGeom prst="rect">
            <a:avLst/>
          </a:prstGeom>
        </p:spPr>
        <p:txBody>
          <a:bodyPr lIns="0" tIns="0" rIns="0" bIns="0" rtlCol="0" anchor="t">
            <a:spAutoFit/>
          </a:bodyPr>
          <a:lstStyle/>
          <a:p>
            <a:pPr algn="l">
              <a:lnSpc>
                <a:spcPts val="3562"/>
              </a:lnSpc>
            </a:pPr>
            <a:r>
              <a:rPr lang="en-US" sz="2187">
                <a:solidFill>
                  <a:srgbClr val="E0E4E6"/>
                </a:solidFill>
                <a:latin typeface="Barlow"/>
                <a:ea typeface="Barlow"/>
                <a:cs typeface="Barlow"/>
                <a:sym typeface="Barlow"/>
              </a:rPr>
              <a:t>Fluctuations are tracked within every 1-minute cycle. The count resets automatically after each minute to ensure timely detection of sustained issues.</a:t>
            </a:r>
          </a:p>
        </p:txBody>
      </p:sp>
      <p:sp>
        <p:nvSpPr>
          <p:cNvPr id="17" name="TextBox 17"/>
          <p:cNvSpPr txBox="1"/>
          <p:nvPr/>
        </p:nvSpPr>
        <p:spPr>
          <a:xfrm>
            <a:off x="12013704" y="2325141"/>
            <a:ext cx="283220" cy="458689"/>
          </a:xfrm>
          <a:prstGeom prst="rect">
            <a:avLst/>
          </a:prstGeom>
        </p:spPr>
        <p:txBody>
          <a:bodyPr lIns="0" tIns="0" rIns="0" bIns="0" rtlCol="0" anchor="t">
            <a:spAutoFit/>
          </a:bodyPr>
          <a:lstStyle/>
          <a:p>
            <a:pPr algn="l">
              <a:lnSpc>
                <a:spcPts val="3562"/>
              </a:lnSpc>
            </a:pPr>
            <a:r>
              <a:rPr lang="en-US" sz="2187">
                <a:solidFill>
                  <a:srgbClr val="E0E4E6"/>
                </a:solidFill>
                <a:latin typeface="Arimo"/>
                <a:ea typeface="Arimo"/>
                <a:cs typeface="Arimo"/>
                <a:sym typeface="Arimo"/>
              </a:rPr>
              <a:t>03</a:t>
            </a:r>
          </a:p>
        </p:txBody>
      </p:sp>
      <p:grpSp>
        <p:nvGrpSpPr>
          <p:cNvPr id="18" name="Group 18"/>
          <p:cNvGrpSpPr/>
          <p:nvPr/>
        </p:nvGrpSpPr>
        <p:grpSpPr>
          <a:xfrm>
            <a:off x="12013704" y="2872979"/>
            <a:ext cx="5172968" cy="38100"/>
            <a:chOff x="0" y="0"/>
            <a:chExt cx="6897290" cy="50800"/>
          </a:xfrm>
        </p:grpSpPr>
        <p:sp>
          <p:nvSpPr>
            <p:cNvPr id="19" name="Freeform 19"/>
            <p:cNvSpPr/>
            <p:nvPr/>
          </p:nvSpPr>
          <p:spPr>
            <a:xfrm>
              <a:off x="0" y="0"/>
              <a:ext cx="6897243" cy="50800"/>
            </a:xfrm>
            <a:custGeom>
              <a:avLst/>
              <a:gdLst/>
              <a:ahLst/>
              <a:cxnLst/>
              <a:rect l="l" t="t" r="r" b="b"/>
              <a:pathLst>
                <a:path w="6897243" h="50800">
                  <a:moveTo>
                    <a:pt x="0" y="0"/>
                  </a:moveTo>
                  <a:lnTo>
                    <a:pt x="6897243" y="0"/>
                  </a:lnTo>
                  <a:lnTo>
                    <a:pt x="6897243" y="50800"/>
                  </a:lnTo>
                  <a:lnTo>
                    <a:pt x="0" y="50800"/>
                  </a:lnTo>
                  <a:close/>
                </a:path>
              </a:pathLst>
            </a:custGeom>
            <a:solidFill>
              <a:srgbClr val="37A7E7"/>
            </a:solidFill>
            <a:ln w="12700">
              <a:solidFill>
                <a:srgbClr val="000000"/>
              </a:solidFill>
            </a:ln>
          </p:spPr>
        </p:sp>
      </p:grpSp>
      <p:sp>
        <p:nvSpPr>
          <p:cNvPr id="20" name="TextBox 20"/>
          <p:cNvSpPr txBox="1"/>
          <p:nvPr/>
        </p:nvSpPr>
        <p:spPr>
          <a:xfrm>
            <a:off x="12013704" y="3071664"/>
            <a:ext cx="3429446" cy="412402"/>
          </a:xfrm>
          <a:prstGeom prst="rect">
            <a:avLst/>
          </a:prstGeom>
        </p:spPr>
        <p:txBody>
          <a:bodyPr lIns="0" tIns="0" rIns="0" bIns="0" rtlCol="0" anchor="t">
            <a:spAutoFit/>
          </a:bodyPr>
          <a:lstStyle/>
          <a:p>
            <a:pPr algn="l">
              <a:lnSpc>
                <a:spcPts val="3062"/>
              </a:lnSpc>
            </a:pPr>
            <a:r>
              <a:rPr lang="en-US" sz="2437" b="1">
                <a:solidFill>
                  <a:srgbClr val="E0E4E6"/>
                </a:solidFill>
                <a:latin typeface="Arimo Bold"/>
                <a:ea typeface="Arimo Bold"/>
                <a:cs typeface="Arimo Bold"/>
                <a:sym typeface="Arimo Bold"/>
              </a:rPr>
              <a:t>Attention Event Trigger</a:t>
            </a:r>
          </a:p>
        </p:txBody>
      </p:sp>
      <p:sp>
        <p:nvSpPr>
          <p:cNvPr id="21" name="TextBox 21"/>
          <p:cNvSpPr txBox="1"/>
          <p:nvPr/>
        </p:nvSpPr>
        <p:spPr>
          <a:xfrm>
            <a:off x="12013704" y="3558629"/>
            <a:ext cx="5172968" cy="1907381"/>
          </a:xfrm>
          <a:prstGeom prst="rect">
            <a:avLst/>
          </a:prstGeom>
        </p:spPr>
        <p:txBody>
          <a:bodyPr lIns="0" tIns="0" rIns="0" bIns="0" rtlCol="0" anchor="t">
            <a:spAutoFit/>
          </a:bodyPr>
          <a:lstStyle/>
          <a:p>
            <a:pPr algn="l">
              <a:lnSpc>
                <a:spcPts val="3562"/>
              </a:lnSpc>
            </a:pPr>
            <a:r>
              <a:rPr lang="en-US" sz="2187">
                <a:solidFill>
                  <a:srgbClr val="E0E4E6"/>
                </a:solidFill>
                <a:latin typeface="Barlow"/>
                <a:ea typeface="Barlow"/>
                <a:cs typeface="Barlow"/>
                <a:sym typeface="Barlow"/>
              </a:rPr>
              <a:t>Should the fluctuation count surpass 10 within a single minute, an "Attention" event is triggered, signaling a potentially critical issue or persistent tampering.</a:t>
            </a:r>
          </a:p>
        </p:txBody>
      </p:sp>
      <p:sp>
        <p:nvSpPr>
          <p:cNvPr id="22" name="TextBox 22"/>
          <p:cNvSpPr txBox="1"/>
          <p:nvPr/>
        </p:nvSpPr>
        <p:spPr>
          <a:xfrm>
            <a:off x="1101329" y="5856834"/>
            <a:ext cx="283220" cy="458689"/>
          </a:xfrm>
          <a:prstGeom prst="rect">
            <a:avLst/>
          </a:prstGeom>
        </p:spPr>
        <p:txBody>
          <a:bodyPr lIns="0" tIns="0" rIns="0" bIns="0" rtlCol="0" anchor="t">
            <a:spAutoFit/>
          </a:bodyPr>
          <a:lstStyle/>
          <a:p>
            <a:pPr algn="l">
              <a:lnSpc>
                <a:spcPts val="3562"/>
              </a:lnSpc>
            </a:pPr>
            <a:r>
              <a:rPr lang="en-US" sz="2187">
                <a:solidFill>
                  <a:srgbClr val="E0E4E6"/>
                </a:solidFill>
                <a:latin typeface="Arimo"/>
                <a:ea typeface="Arimo"/>
                <a:cs typeface="Arimo"/>
                <a:sym typeface="Arimo"/>
              </a:rPr>
              <a:t>04</a:t>
            </a:r>
          </a:p>
        </p:txBody>
      </p:sp>
      <p:grpSp>
        <p:nvGrpSpPr>
          <p:cNvPr id="23" name="Group 23"/>
          <p:cNvGrpSpPr/>
          <p:nvPr/>
        </p:nvGrpSpPr>
        <p:grpSpPr>
          <a:xfrm>
            <a:off x="1101329" y="6404670"/>
            <a:ext cx="7900987" cy="38100"/>
            <a:chOff x="0" y="0"/>
            <a:chExt cx="10534650" cy="50800"/>
          </a:xfrm>
        </p:grpSpPr>
        <p:sp>
          <p:nvSpPr>
            <p:cNvPr id="24" name="Freeform 24"/>
            <p:cNvSpPr/>
            <p:nvPr/>
          </p:nvSpPr>
          <p:spPr>
            <a:xfrm>
              <a:off x="0" y="0"/>
              <a:ext cx="10534650" cy="50800"/>
            </a:xfrm>
            <a:custGeom>
              <a:avLst/>
              <a:gdLst/>
              <a:ahLst/>
              <a:cxnLst/>
              <a:rect l="l" t="t" r="r" b="b"/>
              <a:pathLst>
                <a:path w="10534650" h="50800">
                  <a:moveTo>
                    <a:pt x="0" y="0"/>
                  </a:moveTo>
                  <a:lnTo>
                    <a:pt x="10534650" y="0"/>
                  </a:lnTo>
                  <a:lnTo>
                    <a:pt x="10534650" y="50800"/>
                  </a:lnTo>
                  <a:lnTo>
                    <a:pt x="0" y="50800"/>
                  </a:lnTo>
                  <a:close/>
                </a:path>
              </a:pathLst>
            </a:custGeom>
            <a:solidFill>
              <a:srgbClr val="091231"/>
            </a:solidFill>
            <a:ln w="12700">
              <a:solidFill>
                <a:srgbClr val="000000"/>
              </a:solidFill>
            </a:ln>
          </p:spPr>
        </p:sp>
      </p:grpSp>
      <p:sp>
        <p:nvSpPr>
          <p:cNvPr id="25" name="TextBox 25"/>
          <p:cNvSpPr txBox="1"/>
          <p:nvPr/>
        </p:nvSpPr>
        <p:spPr>
          <a:xfrm>
            <a:off x="1101328" y="6531917"/>
            <a:ext cx="5456187" cy="369332"/>
          </a:xfrm>
          <a:prstGeom prst="rect">
            <a:avLst/>
          </a:prstGeom>
        </p:spPr>
        <p:txBody>
          <a:bodyPr wrap="square" lIns="0" tIns="0" rIns="0" bIns="0" rtlCol="0" anchor="t">
            <a:spAutoFit/>
          </a:bodyPr>
          <a:lstStyle/>
          <a:p>
            <a:pPr algn="l">
              <a:lnSpc>
                <a:spcPts val="3062"/>
              </a:lnSpc>
            </a:pPr>
            <a:r>
              <a:rPr lang="en-US" sz="2437" b="1" dirty="0">
                <a:solidFill>
                  <a:srgbClr val="E0E4E6"/>
                </a:solidFill>
                <a:latin typeface="Arimo Bold"/>
                <a:ea typeface="Arimo Bold"/>
                <a:cs typeface="Arimo Bold"/>
                <a:sym typeface="Arimo Bold"/>
              </a:rPr>
              <a:t>Dynamic Unit Calculation</a:t>
            </a:r>
          </a:p>
        </p:txBody>
      </p:sp>
      <p:sp>
        <p:nvSpPr>
          <p:cNvPr id="26" name="TextBox 26"/>
          <p:cNvSpPr txBox="1"/>
          <p:nvPr/>
        </p:nvSpPr>
        <p:spPr>
          <a:xfrm>
            <a:off x="1101329" y="7090321"/>
            <a:ext cx="7900987" cy="1907381"/>
          </a:xfrm>
          <a:prstGeom prst="rect">
            <a:avLst/>
          </a:prstGeom>
        </p:spPr>
        <p:txBody>
          <a:bodyPr lIns="0" tIns="0" rIns="0" bIns="0" rtlCol="0" anchor="t">
            <a:spAutoFit/>
          </a:bodyPr>
          <a:lstStyle/>
          <a:p>
            <a:pPr algn="l">
              <a:lnSpc>
                <a:spcPts val="3562"/>
              </a:lnSpc>
            </a:pPr>
            <a:r>
              <a:rPr lang="en-US" sz="2187" dirty="0">
                <a:solidFill>
                  <a:srgbClr val="E0E4E6"/>
                </a:solidFill>
                <a:latin typeface="Barlow"/>
                <a:ea typeface="Barlow"/>
                <a:cs typeface="Barlow"/>
                <a:sym typeface="Barlow"/>
              </a:rPr>
              <a:t>Load current is continuously measured to calculate instantaneous power usage (Power = Voltage × Load Current). Energy Units (kWh) are then derived from Power (kW) × Time (hours).</a:t>
            </a:r>
          </a:p>
        </p:txBody>
      </p:sp>
      <p:sp>
        <p:nvSpPr>
          <p:cNvPr id="27" name="TextBox 27"/>
          <p:cNvSpPr txBox="1"/>
          <p:nvPr/>
        </p:nvSpPr>
        <p:spPr>
          <a:xfrm>
            <a:off x="9285535" y="5856834"/>
            <a:ext cx="283220" cy="458689"/>
          </a:xfrm>
          <a:prstGeom prst="rect">
            <a:avLst/>
          </a:prstGeom>
        </p:spPr>
        <p:txBody>
          <a:bodyPr lIns="0" tIns="0" rIns="0" bIns="0" rtlCol="0" anchor="t">
            <a:spAutoFit/>
          </a:bodyPr>
          <a:lstStyle/>
          <a:p>
            <a:pPr algn="l">
              <a:lnSpc>
                <a:spcPts val="3562"/>
              </a:lnSpc>
            </a:pPr>
            <a:r>
              <a:rPr lang="en-US" sz="2187">
                <a:solidFill>
                  <a:srgbClr val="E0E4E6"/>
                </a:solidFill>
                <a:latin typeface="Arimo"/>
                <a:ea typeface="Arimo"/>
                <a:cs typeface="Arimo"/>
                <a:sym typeface="Arimo"/>
              </a:rPr>
              <a:t>05</a:t>
            </a:r>
          </a:p>
        </p:txBody>
      </p:sp>
      <p:grpSp>
        <p:nvGrpSpPr>
          <p:cNvPr id="28" name="Group 28"/>
          <p:cNvGrpSpPr/>
          <p:nvPr/>
        </p:nvGrpSpPr>
        <p:grpSpPr>
          <a:xfrm>
            <a:off x="9285535" y="6404670"/>
            <a:ext cx="7901136" cy="38100"/>
            <a:chOff x="0" y="0"/>
            <a:chExt cx="10534848" cy="50800"/>
          </a:xfrm>
        </p:grpSpPr>
        <p:sp>
          <p:nvSpPr>
            <p:cNvPr id="29" name="Freeform 29"/>
            <p:cNvSpPr/>
            <p:nvPr/>
          </p:nvSpPr>
          <p:spPr>
            <a:xfrm>
              <a:off x="0" y="0"/>
              <a:ext cx="10534904" cy="50800"/>
            </a:xfrm>
            <a:custGeom>
              <a:avLst/>
              <a:gdLst/>
              <a:ahLst/>
              <a:cxnLst/>
              <a:rect l="l" t="t" r="r" b="b"/>
              <a:pathLst>
                <a:path w="10534904" h="50800">
                  <a:moveTo>
                    <a:pt x="0" y="0"/>
                  </a:moveTo>
                  <a:lnTo>
                    <a:pt x="10534904" y="0"/>
                  </a:lnTo>
                  <a:lnTo>
                    <a:pt x="10534904" y="50800"/>
                  </a:lnTo>
                  <a:lnTo>
                    <a:pt x="0" y="50800"/>
                  </a:lnTo>
                  <a:close/>
                </a:path>
              </a:pathLst>
            </a:custGeom>
            <a:solidFill>
              <a:srgbClr val="16FFBB"/>
            </a:solidFill>
            <a:ln w="12700">
              <a:solidFill>
                <a:srgbClr val="000000"/>
              </a:solidFill>
            </a:ln>
          </p:spPr>
        </p:sp>
      </p:grpSp>
      <p:sp>
        <p:nvSpPr>
          <p:cNvPr id="30" name="TextBox 30"/>
          <p:cNvSpPr txBox="1"/>
          <p:nvPr/>
        </p:nvSpPr>
        <p:spPr>
          <a:xfrm>
            <a:off x="9285535" y="6603355"/>
            <a:ext cx="5344865" cy="369332"/>
          </a:xfrm>
          <a:prstGeom prst="rect">
            <a:avLst/>
          </a:prstGeom>
        </p:spPr>
        <p:txBody>
          <a:bodyPr wrap="square" lIns="0" tIns="0" rIns="0" bIns="0" rtlCol="0" anchor="t">
            <a:spAutoFit/>
          </a:bodyPr>
          <a:lstStyle/>
          <a:p>
            <a:pPr algn="l">
              <a:lnSpc>
                <a:spcPts val="3062"/>
              </a:lnSpc>
            </a:pPr>
            <a:r>
              <a:rPr lang="en-US" sz="2437" b="1" dirty="0">
                <a:solidFill>
                  <a:srgbClr val="E0E4E6"/>
                </a:solidFill>
                <a:latin typeface="Arimo Bold"/>
                <a:ea typeface="Arimo Bold"/>
                <a:cs typeface="Arimo Bold"/>
                <a:sym typeface="Arimo Bold"/>
              </a:rPr>
              <a:t>Automated Billing &amp; Alerts</a:t>
            </a:r>
          </a:p>
        </p:txBody>
      </p:sp>
      <p:sp>
        <p:nvSpPr>
          <p:cNvPr id="31" name="TextBox 31"/>
          <p:cNvSpPr txBox="1"/>
          <p:nvPr/>
        </p:nvSpPr>
        <p:spPr>
          <a:xfrm>
            <a:off x="9285535" y="7090321"/>
            <a:ext cx="7901136" cy="1454349"/>
          </a:xfrm>
          <a:prstGeom prst="rect">
            <a:avLst/>
          </a:prstGeom>
        </p:spPr>
        <p:txBody>
          <a:bodyPr lIns="0" tIns="0" rIns="0" bIns="0" rtlCol="0" anchor="t">
            <a:spAutoFit/>
          </a:bodyPr>
          <a:lstStyle/>
          <a:p>
            <a:pPr algn="l">
              <a:lnSpc>
                <a:spcPts val="3562"/>
              </a:lnSpc>
            </a:pPr>
            <a:r>
              <a:rPr lang="en-US" sz="2187" dirty="0">
                <a:solidFill>
                  <a:srgbClr val="E0E4E6"/>
                </a:solidFill>
                <a:latin typeface="Barlow"/>
                <a:ea typeface="Barlow"/>
                <a:cs typeface="Barlow"/>
                <a:sym typeface="Barlow"/>
              </a:rPr>
              <a:t>The unit counter updates in real time, and the bill is calculated as Units × Tariff Rate. Both units and bill are updated on the dashboard, helping identify abnormal consumption patterns.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1065908" y="799356"/>
            <a:ext cx="8469214" cy="588020"/>
          </a:xfrm>
          <a:prstGeom prst="rect">
            <a:avLst/>
          </a:prstGeom>
        </p:spPr>
        <p:txBody>
          <a:bodyPr lIns="0" tIns="0" rIns="0" bIns="0" rtlCol="0" anchor="t">
            <a:spAutoFit/>
          </a:bodyPr>
          <a:lstStyle/>
          <a:p>
            <a:pPr algn="l">
              <a:lnSpc>
                <a:spcPts val="4312"/>
              </a:lnSpc>
            </a:pPr>
            <a:r>
              <a:rPr lang="en-US" sz="3437" b="1">
                <a:solidFill>
                  <a:srgbClr val="F0FCFF"/>
                </a:solidFill>
                <a:latin typeface="Arimo Bold"/>
                <a:ea typeface="Arimo Bold"/>
                <a:cs typeface="Arimo Bold"/>
                <a:sym typeface="Arimo Bold"/>
              </a:rPr>
              <a:t>Results &amp; Observations: System in Action</a:t>
            </a:r>
          </a:p>
        </p:txBody>
      </p:sp>
      <p:grpSp>
        <p:nvGrpSpPr>
          <p:cNvPr id="7" name="Group 7"/>
          <p:cNvGrpSpPr/>
          <p:nvPr/>
        </p:nvGrpSpPr>
        <p:grpSpPr>
          <a:xfrm>
            <a:off x="1051620" y="1892647"/>
            <a:ext cx="7865269" cy="3750766"/>
            <a:chOff x="0" y="0"/>
            <a:chExt cx="10487025" cy="5001022"/>
          </a:xfrm>
        </p:grpSpPr>
        <p:sp>
          <p:nvSpPr>
            <p:cNvPr id="8" name="Freeform 8"/>
            <p:cNvSpPr/>
            <p:nvPr/>
          </p:nvSpPr>
          <p:spPr>
            <a:xfrm>
              <a:off x="19050" y="19050"/>
              <a:ext cx="10448925" cy="4962906"/>
            </a:xfrm>
            <a:custGeom>
              <a:avLst/>
              <a:gdLst/>
              <a:ahLst/>
              <a:cxnLst/>
              <a:rect l="l" t="t" r="r" b="b"/>
              <a:pathLst>
                <a:path w="10448925" h="4962906">
                  <a:moveTo>
                    <a:pt x="0" y="395986"/>
                  </a:moveTo>
                  <a:cubicBezTo>
                    <a:pt x="0" y="177292"/>
                    <a:pt x="177927" y="0"/>
                    <a:pt x="397510" y="0"/>
                  </a:cubicBezTo>
                  <a:lnTo>
                    <a:pt x="10051415" y="0"/>
                  </a:lnTo>
                  <a:cubicBezTo>
                    <a:pt x="10270998" y="0"/>
                    <a:pt x="10448925" y="177292"/>
                    <a:pt x="10448925" y="395986"/>
                  </a:cubicBezTo>
                  <a:lnTo>
                    <a:pt x="10448925" y="4566920"/>
                  </a:lnTo>
                  <a:cubicBezTo>
                    <a:pt x="10448925" y="4785614"/>
                    <a:pt x="10270998" y="4962906"/>
                    <a:pt x="10051415" y="4962906"/>
                  </a:cubicBezTo>
                  <a:lnTo>
                    <a:pt x="397510" y="4962906"/>
                  </a:lnTo>
                  <a:cubicBezTo>
                    <a:pt x="177927" y="4962906"/>
                    <a:pt x="0" y="4785614"/>
                    <a:pt x="0" y="4566920"/>
                  </a:cubicBezTo>
                  <a:close/>
                </a:path>
              </a:pathLst>
            </a:custGeom>
            <a:solidFill>
              <a:srgbClr val="0A081B">
                <a:alpha val="56078"/>
              </a:srgbClr>
            </a:solidFill>
            <a:ln w="12700">
              <a:solidFill>
                <a:srgbClr val="000000"/>
              </a:solidFill>
            </a:ln>
          </p:spPr>
        </p:sp>
        <p:sp>
          <p:nvSpPr>
            <p:cNvPr id="9" name="Freeform 9"/>
            <p:cNvSpPr/>
            <p:nvPr/>
          </p:nvSpPr>
          <p:spPr>
            <a:xfrm>
              <a:off x="0" y="0"/>
              <a:ext cx="10487025" cy="5001006"/>
            </a:xfrm>
            <a:custGeom>
              <a:avLst/>
              <a:gdLst/>
              <a:ahLst/>
              <a:cxnLst/>
              <a:rect l="l" t="t" r="r" b="b"/>
              <a:pathLst>
                <a:path w="10487025" h="5001006">
                  <a:moveTo>
                    <a:pt x="0" y="415036"/>
                  </a:moveTo>
                  <a:cubicBezTo>
                    <a:pt x="0" y="185674"/>
                    <a:pt x="186563" y="0"/>
                    <a:pt x="416560" y="0"/>
                  </a:cubicBezTo>
                  <a:lnTo>
                    <a:pt x="10070465" y="0"/>
                  </a:lnTo>
                  <a:lnTo>
                    <a:pt x="10070465" y="19050"/>
                  </a:lnTo>
                  <a:lnTo>
                    <a:pt x="10070465" y="0"/>
                  </a:lnTo>
                  <a:cubicBezTo>
                    <a:pt x="10300462" y="0"/>
                    <a:pt x="10487025" y="185674"/>
                    <a:pt x="10487025" y="415036"/>
                  </a:cubicBezTo>
                  <a:lnTo>
                    <a:pt x="10467975" y="415036"/>
                  </a:lnTo>
                  <a:lnTo>
                    <a:pt x="10487025" y="415036"/>
                  </a:lnTo>
                  <a:lnTo>
                    <a:pt x="10487025" y="4585970"/>
                  </a:lnTo>
                  <a:lnTo>
                    <a:pt x="10467975" y="4585970"/>
                  </a:lnTo>
                  <a:lnTo>
                    <a:pt x="10487025" y="4585970"/>
                  </a:lnTo>
                  <a:cubicBezTo>
                    <a:pt x="10487025" y="4815205"/>
                    <a:pt x="10300462" y="5001006"/>
                    <a:pt x="10070465" y="5001006"/>
                  </a:cubicBezTo>
                  <a:lnTo>
                    <a:pt x="10070465" y="4981956"/>
                  </a:lnTo>
                  <a:lnTo>
                    <a:pt x="10070465" y="5001006"/>
                  </a:lnTo>
                  <a:lnTo>
                    <a:pt x="416560" y="5001006"/>
                  </a:lnTo>
                  <a:lnTo>
                    <a:pt x="416560" y="4981956"/>
                  </a:lnTo>
                  <a:lnTo>
                    <a:pt x="416560" y="5001006"/>
                  </a:lnTo>
                  <a:cubicBezTo>
                    <a:pt x="186563" y="5001006"/>
                    <a:pt x="0" y="4815332"/>
                    <a:pt x="0" y="4585970"/>
                  </a:cubicBezTo>
                  <a:lnTo>
                    <a:pt x="0" y="415036"/>
                  </a:lnTo>
                  <a:lnTo>
                    <a:pt x="19050" y="415036"/>
                  </a:lnTo>
                  <a:lnTo>
                    <a:pt x="0" y="415036"/>
                  </a:lnTo>
                  <a:moveTo>
                    <a:pt x="38100" y="415036"/>
                  </a:moveTo>
                  <a:lnTo>
                    <a:pt x="38100" y="4585970"/>
                  </a:lnTo>
                  <a:lnTo>
                    <a:pt x="19050" y="4585970"/>
                  </a:lnTo>
                  <a:lnTo>
                    <a:pt x="38100" y="4585970"/>
                  </a:lnTo>
                  <a:cubicBezTo>
                    <a:pt x="38100" y="4793996"/>
                    <a:pt x="207518" y="4962906"/>
                    <a:pt x="416560" y="4962906"/>
                  </a:cubicBezTo>
                  <a:lnTo>
                    <a:pt x="10070465" y="4962906"/>
                  </a:lnTo>
                  <a:cubicBezTo>
                    <a:pt x="10279507" y="4962906"/>
                    <a:pt x="10448925" y="4794123"/>
                    <a:pt x="10448925" y="4585970"/>
                  </a:cubicBezTo>
                  <a:lnTo>
                    <a:pt x="10448925" y="415036"/>
                  </a:lnTo>
                  <a:cubicBezTo>
                    <a:pt x="10448925" y="206883"/>
                    <a:pt x="10279507" y="38100"/>
                    <a:pt x="10070465" y="38100"/>
                  </a:cubicBezTo>
                  <a:lnTo>
                    <a:pt x="416560" y="38100"/>
                  </a:lnTo>
                  <a:lnTo>
                    <a:pt x="416560" y="19050"/>
                  </a:lnTo>
                  <a:lnTo>
                    <a:pt x="416560" y="38100"/>
                  </a:lnTo>
                  <a:cubicBezTo>
                    <a:pt x="207518" y="38100"/>
                    <a:pt x="38100" y="206883"/>
                    <a:pt x="38100" y="415036"/>
                  </a:cubicBezTo>
                  <a:close/>
                </a:path>
              </a:pathLst>
            </a:custGeom>
            <a:solidFill>
              <a:srgbClr val="16FFBB"/>
            </a:solidFill>
            <a:ln w="12700">
              <a:solidFill>
                <a:srgbClr val="000000"/>
              </a:solidFill>
            </a:ln>
          </p:spPr>
        </p:sp>
      </p:grpSp>
      <p:sp>
        <p:nvSpPr>
          <p:cNvPr id="10" name="TextBox 10"/>
          <p:cNvSpPr txBox="1"/>
          <p:nvPr/>
        </p:nvSpPr>
        <p:spPr>
          <a:xfrm>
            <a:off x="1292424" y="2114401"/>
            <a:ext cx="2639466" cy="349003"/>
          </a:xfrm>
          <a:prstGeom prst="rect">
            <a:avLst/>
          </a:prstGeom>
        </p:spPr>
        <p:txBody>
          <a:bodyPr lIns="0" tIns="0" rIns="0" bIns="0" rtlCol="0" anchor="t">
            <a:spAutoFit/>
          </a:bodyPr>
          <a:lstStyle/>
          <a:p>
            <a:pPr algn="l">
              <a:lnSpc>
                <a:spcPts val="2562"/>
              </a:lnSpc>
            </a:pPr>
            <a:r>
              <a:rPr lang="en-US" sz="2062" b="1">
                <a:solidFill>
                  <a:srgbClr val="E0E4E6"/>
                </a:solidFill>
                <a:latin typeface="Arimo Bold"/>
                <a:ea typeface="Arimo Bold"/>
                <a:cs typeface="Arimo Bold"/>
                <a:sym typeface="Arimo Bold"/>
              </a:rPr>
              <a:t>Normal Condition</a:t>
            </a:r>
          </a:p>
        </p:txBody>
      </p:sp>
      <p:sp>
        <p:nvSpPr>
          <p:cNvPr id="11" name="TextBox 11"/>
          <p:cNvSpPr txBox="1"/>
          <p:nvPr/>
        </p:nvSpPr>
        <p:spPr>
          <a:xfrm>
            <a:off x="1292424" y="2604195"/>
            <a:ext cx="7383661" cy="690562"/>
          </a:xfrm>
          <a:prstGeom prst="rect">
            <a:avLst/>
          </a:prstGeom>
        </p:spPr>
        <p:txBody>
          <a:bodyPr lIns="0" tIns="0" rIns="0" bIns="0" rtlCol="0" anchor="t">
            <a:spAutoFit/>
          </a:bodyPr>
          <a:lstStyle/>
          <a:p>
            <a:pPr marL="226219" lvl="1" indent="-113109" algn="l">
              <a:lnSpc>
                <a:spcPts val="2437"/>
              </a:lnSpc>
              <a:buFont typeface="Arial"/>
              <a:buChar char="•"/>
            </a:pPr>
            <a:r>
              <a:rPr lang="en-US" sz="1500">
                <a:solidFill>
                  <a:srgbClr val="E0E4E6"/>
                </a:solidFill>
                <a:latin typeface="Barlow"/>
                <a:ea typeface="Barlow"/>
                <a:cs typeface="Barlow"/>
                <a:sym typeface="Barlow"/>
              </a:rPr>
              <a:t>Supply current closely matches load current, indicating efficient and legitimate energy flow.</a:t>
            </a:r>
          </a:p>
        </p:txBody>
      </p:sp>
      <p:sp>
        <p:nvSpPr>
          <p:cNvPr id="12" name="TextBox 12"/>
          <p:cNvSpPr txBox="1"/>
          <p:nvPr/>
        </p:nvSpPr>
        <p:spPr>
          <a:xfrm>
            <a:off x="1292424" y="3306812"/>
            <a:ext cx="7383661" cy="690562"/>
          </a:xfrm>
          <a:prstGeom prst="rect">
            <a:avLst/>
          </a:prstGeom>
        </p:spPr>
        <p:txBody>
          <a:bodyPr lIns="0" tIns="0" rIns="0" bIns="0" rtlCol="0" anchor="t">
            <a:spAutoFit/>
          </a:bodyPr>
          <a:lstStyle/>
          <a:p>
            <a:pPr marL="226219" lvl="1" indent="-113109" algn="l">
              <a:lnSpc>
                <a:spcPts val="2437"/>
              </a:lnSpc>
              <a:buFont typeface="Arial"/>
              <a:buChar char="•"/>
            </a:pPr>
            <a:r>
              <a:rPr lang="en-US" sz="1500">
                <a:solidFill>
                  <a:srgbClr val="E0E4E6"/>
                </a:solidFill>
                <a:latin typeface="Barlow"/>
                <a:ea typeface="Barlow"/>
                <a:cs typeface="Barlow"/>
                <a:sym typeface="Barlow"/>
              </a:rPr>
              <a:t>The LCD proudly displays "Normal" status, providing reassurance of system integrity.</a:t>
            </a:r>
          </a:p>
        </p:txBody>
      </p:sp>
      <p:sp>
        <p:nvSpPr>
          <p:cNvPr id="13" name="TextBox 13"/>
          <p:cNvSpPr txBox="1"/>
          <p:nvPr/>
        </p:nvSpPr>
        <p:spPr>
          <a:xfrm>
            <a:off x="1292424" y="4009430"/>
            <a:ext cx="7383661" cy="690562"/>
          </a:xfrm>
          <a:prstGeom prst="rect">
            <a:avLst/>
          </a:prstGeom>
        </p:spPr>
        <p:txBody>
          <a:bodyPr lIns="0" tIns="0" rIns="0" bIns="0" rtlCol="0" anchor="t">
            <a:spAutoFit/>
          </a:bodyPr>
          <a:lstStyle/>
          <a:p>
            <a:pPr marL="226219" lvl="1" indent="-113109" algn="l">
              <a:lnSpc>
                <a:spcPts val="2437"/>
              </a:lnSpc>
              <a:buFont typeface="Arial"/>
              <a:buChar char="•"/>
            </a:pPr>
            <a:r>
              <a:rPr lang="en-US" sz="1500">
                <a:solidFill>
                  <a:srgbClr val="E0E4E6"/>
                </a:solidFill>
                <a:latin typeface="Barlow"/>
                <a:ea typeface="Barlow"/>
                <a:cs typeface="Barlow"/>
                <a:sym typeface="Barlow"/>
              </a:rPr>
              <a:t>The LED and Buzzer remain OFF, signifying no detected anomalies or theft attempts.</a:t>
            </a:r>
          </a:p>
        </p:txBody>
      </p:sp>
      <p:sp>
        <p:nvSpPr>
          <p:cNvPr id="14" name="TextBox 14"/>
          <p:cNvSpPr txBox="1"/>
          <p:nvPr/>
        </p:nvSpPr>
        <p:spPr>
          <a:xfrm>
            <a:off x="1292424" y="4712048"/>
            <a:ext cx="7383661" cy="690562"/>
          </a:xfrm>
          <a:prstGeom prst="rect">
            <a:avLst/>
          </a:prstGeom>
        </p:spPr>
        <p:txBody>
          <a:bodyPr lIns="0" tIns="0" rIns="0" bIns="0" rtlCol="0" anchor="t">
            <a:spAutoFit/>
          </a:bodyPr>
          <a:lstStyle/>
          <a:p>
            <a:pPr marL="226219" lvl="1" indent="-113109" algn="l">
              <a:lnSpc>
                <a:spcPts val="2437"/>
              </a:lnSpc>
              <a:buFont typeface="Arial"/>
              <a:buChar char="•"/>
            </a:pPr>
            <a:r>
              <a:rPr lang="en-US" sz="1500">
                <a:solidFill>
                  <a:srgbClr val="E0E4E6"/>
                </a:solidFill>
                <a:latin typeface="Barlow"/>
                <a:ea typeface="Barlow"/>
                <a:cs typeface="Barlow"/>
                <a:sym typeface="Barlow"/>
              </a:rPr>
              <a:t>All readings remain stable on both the serial monitor and the LCD, ensuring reliable operation.</a:t>
            </a:r>
          </a:p>
        </p:txBody>
      </p:sp>
      <p:grpSp>
        <p:nvGrpSpPr>
          <p:cNvPr id="15" name="Group 15"/>
          <p:cNvGrpSpPr/>
          <p:nvPr/>
        </p:nvGrpSpPr>
        <p:grpSpPr>
          <a:xfrm>
            <a:off x="1051620" y="5812780"/>
            <a:ext cx="7865269" cy="3434060"/>
            <a:chOff x="0" y="0"/>
            <a:chExt cx="10487025" cy="4578747"/>
          </a:xfrm>
        </p:grpSpPr>
        <p:sp>
          <p:nvSpPr>
            <p:cNvPr id="16" name="Freeform 16"/>
            <p:cNvSpPr/>
            <p:nvPr/>
          </p:nvSpPr>
          <p:spPr>
            <a:xfrm>
              <a:off x="19050" y="19050"/>
              <a:ext cx="10448798" cy="4540631"/>
            </a:xfrm>
            <a:custGeom>
              <a:avLst/>
              <a:gdLst/>
              <a:ahLst/>
              <a:cxnLst/>
              <a:rect l="l" t="t" r="r" b="b"/>
              <a:pathLst>
                <a:path w="10448798" h="4540631">
                  <a:moveTo>
                    <a:pt x="0" y="395986"/>
                  </a:moveTo>
                  <a:cubicBezTo>
                    <a:pt x="0" y="177292"/>
                    <a:pt x="178054" y="0"/>
                    <a:pt x="397764" y="0"/>
                  </a:cubicBezTo>
                  <a:lnTo>
                    <a:pt x="10051034" y="0"/>
                  </a:lnTo>
                  <a:cubicBezTo>
                    <a:pt x="10270744" y="0"/>
                    <a:pt x="10448798" y="177292"/>
                    <a:pt x="10448798" y="395986"/>
                  </a:cubicBezTo>
                  <a:lnTo>
                    <a:pt x="10448798" y="4144645"/>
                  </a:lnTo>
                  <a:cubicBezTo>
                    <a:pt x="10448798" y="4363339"/>
                    <a:pt x="10270744" y="4540631"/>
                    <a:pt x="10051034" y="4540631"/>
                  </a:cubicBezTo>
                  <a:lnTo>
                    <a:pt x="397764" y="4540631"/>
                  </a:lnTo>
                  <a:cubicBezTo>
                    <a:pt x="178054" y="4540631"/>
                    <a:pt x="0" y="4363339"/>
                    <a:pt x="0" y="4144645"/>
                  </a:cubicBezTo>
                  <a:close/>
                </a:path>
              </a:pathLst>
            </a:custGeom>
            <a:solidFill>
              <a:srgbClr val="0A081B">
                <a:alpha val="56078"/>
              </a:srgbClr>
            </a:solidFill>
            <a:ln w="12700">
              <a:solidFill>
                <a:srgbClr val="000000"/>
              </a:solidFill>
            </a:ln>
          </p:spPr>
        </p:sp>
        <p:sp>
          <p:nvSpPr>
            <p:cNvPr id="17" name="Freeform 17"/>
            <p:cNvSpPr/>
            <p:nvPr/>
          </p:nvSpPr>
          <p:spPr>
            <a:xfrm>
              <a:off x="0" y="0"/>
              <a:ext cx="10486898" cy="4578731"/>
            </a:xfrm>
            <a:custGeom>
              <a:avLst/>
              <a:gdLst/>
              <a:ahLst/>
              <a:cxnLst/>
              <a:rect l="l" t="t" r="r" b="b"/>
              <a:pathLst>
                <a:path w="10486898" h="4578731">
                  <a:moveTo>
                    <a:pt x="0" y="415036"/>
                  </a:moveTo>
                  <a:cubicBezTo>
                    <a:pt x="0" y="185674"/>
                    <a:pt x="186690" y="0"/>
                    <a:pt x="416814" y="0"/>
                  </a:cubicBezTo>
                  <a:lnTo>
                    <a:pt x="10070084" y="0"/>
                  </a:lnTo>
                  <a:lnTo>
                    <a:pt x="10070084" y="19050"/>
                  </a:lnTo>
                  <a:lnTo>
                    <a:pt x="10070084" y="0"/>
                  </a:lnTo>
                  <a:cubicBezTo>
                    <a:pt x="10300208" y="0"/>
                    <a:pt x="10486898" y="185674"/>
                    <a:pt x="10486898" y="415036"/>
                  </a:cubicBezTo>
                  <a:lnTo>
                    <a:pt x="10467848" y="415036"/>
                  </a:lnTo>
                  <a:lnTo>
                    <a:pt x="10486898" y="415036"/>
                  </a:lnTo>
                  <a:lnTo>
                    <a:pt x="10486898" y="4163695"/>
                  </a:lnTo>
                  <a:lnTo>
                    <a:pt x="10467848" y="4163695"/>
                  </a:lnTo>
                  <a:lnTo>
                    <a:pt x="10486898" y="4163695"/>
                  </a:lnTo>
                  <a:cubicBezTo>
                    <a:pt x="10486898" y="4392930"/>
                    <a:pt x="10300208" y="4578731"/>
                    <a:pt x="10070084" y="4578731"/>
                  </a:cubicBezTo>
                  <a:lnTo>
                    <a:pt x="10070084" y="4559681"/>
                  </a:lnTo>
                  <a:lnTo>
                    <a:pt x="10070084" y="4578731"/>
                  </a:lnTo>
                  <a:lnTo>
                    <a:pt x="416814" y="4578731"/>
                  </a:lnTo>
                  <a:lnTo>
                    <a:pt x="416814" y="4559681"/>
                  </a:lnTo>
                  <a:lnTo>
                    <a:pt x="416814" y="4578731"/>
                  </a:lnTo>
                  <a:cubicBezTo>
                    <a:pt x="186690" y="4578731"/>
                    <a:pt x="0" y="4393057"/>
                    <a:pt x="0" y="4163695"/>
                  </a:cubicBezTo>
                  <a:lnTo>
                    <a:pt x="0" y="415036"/>
                  </a:lnTo>
                  <a:lnTo>
                    <a:pt x="19050" y="415036"/>
                  </a:lnTo>
                  <a:lnTo>
                    <a:pt x="0" y="415036"/>
                  </a:lnTo>
                  <a:moveTo>
                    <a:pt x="38100" y="415036"/>
                  </a:moveTo>
                  <a:lnTo>
                    <a:pt x="38100" y="4163695"/>
                  </a:lnTo>
                  <a:lnTo>
                    <a:pt x="19050" y="4163695"/>
                  </a:lnTo>
                  <a:lnTo>
                    <a:pt x="38100" y="4163695"/>
                  </a:lnTo>
                  <a:cubicBezTo>
                    <a:pt x="38100" y="4371721"/>
                    <a:pt x="207645" y="4540631"/>
                    <a:pt x="416814" y="4540631"/>
                  </a:cubicBezTo>
                  <a:lnTo>
                    <a:pt x="10070084" y="4540631"/>
                  </a:lnTo>
                  <a:cubicBezTo>
                    <a:pt x="10279380" y="4540631"/>
                    <a:pt x="10448798" y="4371848"/>
                    <a:pt x="10448798" y="4163695"/>
                  </a:cubicBezTo>
                  <a:lnTo>
                    <a:pt x="10448798" y="415036"/>
                  </a:lnTo>
                  <a:cubicBezTo>
                    <a:pt x="10448925" y="206883"/>
                    <a:pt x="10279380" y="38100"/>
                    <a:pt x="10070211" y="38100"/>
                  </a:cubicBezTo>
                  <a:lnTo>
                    <a:pt x="416814" y="38100"/>
                  </a:lnTo>
                  <a:lnTo>
                    <a:pt x="416814" y="19050"/>
                  </a:lnTo>
                  <a:lnTo>
                    <a:pt x="416814" y="38100"/>
                  </a:lnTo>
                  <a:cubicBezTo>
                    <a:pt x="207645" y="38100"/>
                    <a:pt x="38100" y="206883"/>
                    <a:pt x="38100" y="415036"/>
                  </a:cubicBezTo>
                  <a:close/>
                </a:path>
              </a:pathLst>
            </a:custGeom>
            <a:solidFill>
              <a:srgbClr val="29DDDA"/>
            </a:solidFill>
            <a:ln w="12700">
              <a:solidFill>
                <a:srgbClr val="000000"/>
              </a:solidFill>
            </a:ln>
          </p:spPr>
        </p:sp>
      </p:grpSp>
      <p:sp>
        <p:nvSpPr>
          <p:cNvPr id="18" name="TextBox 18"/>
          <p:cNvSpPr txBox="1"/>
          <p:nvPr/>
        </p:nvSpPr>
        <p:spPr>
          <a:xfrm>
            <a:off x="1292424" y="5836580"/>
            <a:ext cx="4803576" cy="310278"/>
          </a:xfrm>
          <a:prstGeom prst="rect">
            <a:avLst/>
          </a:prstGeom>
        </p:spPr>
        <p:txBody>
          <a:bodyPr wrap="square" lIns="0" tIns="0" rIns="0" bIns="0" rtlCol="0" anchor="t">
            <a:spAutoFit/>
          </a:bodyPr>
          <a:lstStyle/>
          <a:p>
            <a:pPr algn="l">
              <a:lnSpc>
                <a:spcPts val="2562"/>
              </a:lnSpc>
            </a:pPr>
            <a:r>
              <a:rPr lang="en-US" sz="2062" b="1" dirty="0">
                <a:solidFill>
                  <a:srgbClr val="E0E4E6"/>
                </a:solidFill>
                <a:latin typeface="Arimo Bold"/>
                <a:ea typeface="Arimo Bold"/>
                <a:cs typeface="Arimo Bold"/>
                <a:sym typeface="Arimo Bold"/>
              </a:rPr>
              <a:t>Theft / Fault Condition</a:t>
            </a:r>
          </a:p>
        </p:txBody>
      </p:sp>
      <p:sp>
        <p:nvSpPr>
          <p:cNvPr id="19" name="TextBox 19"/>
          <p:cNvSpPr txBox="1"/>
          <p:nvPr/>
        </p:nvSpPr>
        <p:spPr>
          <a:xfrm>
            <a:off x="1292424" y="6524327"/>
            <a:ext cx="7383661" cy="690562"/>
          </a:xfrm>
          <a:prstGeom prst="rect">
            <a:avLst/>
          </a:prstGeom>
        </p:spPr>
        <p:txBody>
          <a:bodyPr lIns="0" tIns="0" rIns="0" bIns="0" rtlCol="0" anchor="t">
            <a:spAutoFit/>
          </a:bodyPr>
          <a:lstStyle/>
          <a:p>
            <a:pPr marL="226219" lvl="1" indent="-113109" algn="l">
              <a:lnSpc>
                <a:spcPts val="2437"/>
              </a:lnSpc>
              <a:buFont typeface="Arial"/>
              <a:buChar char="•"/>
            </a:pPr>
            <a:r>
              <a:rPr lang="en-US" sz="1500">
                <a:solidFill>
                  <a:srgbClr val="E0E4E6"/>
                </a:solidFill>
                <a:latin typeface="Barlow"/>
                <a:ea typeface="Barlow"/>
                <a:cs typeface="Barlow"/>
                <a:sym typeface="Barlow"/>
              </a:rPr>
              <a:t>Detected when Load Current exceeds Supply Current, or in cases of reverse flow, bypass, or sudden drops.</a:t>
            </a:r>
          </a:p>
        </p:txBody>
      </p:sp>
      <p:sp>
        <p:nvSpPr>
          <p:cNvPr id="20" name="TextBox 20"/>
          <p:cNvSpPr txBox="1"/>
          <p:nvPr/>
        </p:nvSpPr>
        <p:spPr>
          <a:xfrm>
            <a:off x="1292424" y="7226945"/>
            <a:ext cx="7383661" cy="690562"/>
          </a:xfrm>
          <a:prstGeom prst="rect">
            <a:avLst/>
          </a:prstGeom>
        </p:spPr>
        <p:txBody>
          <a:bodyPr lIns="0" tIns="0" rIns="0" bIns="0" rtlCol="0" anchor="t">
            <a:spAutoFit/>
          </a:bodyPr>
          <a:lstStyle/>
          <a:p>
            <a:pPr marL="226219" lvl="1" indent="-113109" algn="l">
              <a:lnSpc>
                <a:spcPts val="2437"/>
              </a:lnSpc>
              <a:buFont typeface="Arial"/>
              <a:buChar char="•"/>
            </a:pPr>
            <a:r>
              <a:rPr lang="en-US" sz="1500">
                <a:solidFill>
                  <a:srgbClr val="E0E4E6"/>
                </a:solidFill>
                <a:latin typeface="Barlow"/>
                <a:ea typeface="Barlow"/>
                <a:cs typeface="Barlow"/>
                <a:sym typeface="Barlow"/>
              </a:rPr>
              <a:t>The LCD immediately switches to "THEFT DETECTED," providing clear and urgent notification.</a:t>
            </a:r>
          </a:p>
        </p:txBody>
      </p:sp>
      <p:sp>
        <p:nvSpPr>
          <p:cNvPr id="21" name="TextBox 21"/>
          <p:cNvSpPr txBox="1"/>
          <p:nvPr/>
        </p:nvSpPr>
        <p:spPr>
          <a:xfrm>
            <a:off x="1292424" y="7929562"/>
            <a:ext cx="7383661" cy="373856"/>
          </a:xfrm>
          <a:prstGeom prst="rect">
            <a:avLst/>
          </a:prstGeom>
        </p:spPr>
        <p:txBody>
          <a:bodyPr lIns="0" tIns="0" rIns="0" bIns="0" rtlCol="0" anchor="t">
            <a:spAutoFit/>
          </a:bodyPr>
          <a:lstStyle/>
          <a:p>
            <a:pPr marL="226219" lvl="1" indent="-113109" algn="l">
              <a:lnSpc>
                <a:spcPts val="2437"/>
              </a:lnSpc>
              <a:buFont typeface="Arial"/>
              <a:buChar char="•"/>
            </a:pPr>
            <a:r>
              <a:rPr lang="en-US" sz="1500">
                <a:solidFill>
                  <a:srgbClr val="E0E4E6"/>
                </a:solidFill>
                <a:latin typeface="Barlow"/>
                <a:ea typeface="Barlow"/>
                <a:cs typeface="Barlow"/>
                <a:sym typeface="Barlow"/>
              </a:rPr>
              <a:t>The LED and Buzzer instantly activate, drawing attention to the critical issue.</a:t>
            </a:r>
          </a:p>
        </p:txBody>
      </p:sp>
      <p:sp>
        <p:nvSpPr>
          <p:cNvPr id="22" name="TextBox 22"/>
          <p:cNvSpPr txBox="1"/>
          <p:nvPr/>
        </p:nvSpPr>
        <p:spPr>
          <a:xfrm>
            <a:off x="1292424" y="8315474"/>
            <a:ext cx="7383661" cy="690562"/>
          </a:xfrm>
          <a:prstGeom prst="rect">
            <a:avLst/>
          </a:prstGeom>
        </p:spPr>
        <p:txBody>
          <a:bodyPr lIns="0" tIns="0" rIns="0" bIns="0" rtlCol="0" anchor="t">
            <a:spAutoFit/>
          </a:bodyPr>
          <a:lstStyle/>
          <a:p>
            <a:pPr marL="226219" lvl="1" indent="-113109" algn="l">
              <a:lnSpc>
                <a:spcPts val="2437"/>
              </a:lnSpc>
              <a:buFont typeface="Arial"/>
              <a:buChar char="•"/>
            </a:pPr>
            <a:r>
              <a:rPr lang="en-US" sz="1500">
                <a:solidFill>
                  <a:srgbClr val="E0E4E6"/>
                </a:solidFill>
                <a:latin typeface="Barlow"/>
                <a:ea typeface="Barlow"/>
                <a:cs typeface="Barlow"/>
                <a:sym typeface="Barlow"/>
              </a:rPr>
              <a:t>The system boasts a real-time response, reacting to anomalies in less than 2 seconds.</a:t>
            </a:r>
          </a:p>
        </p:txBody>
      </p:sp>
      <p:sp>
        <p:nvSpPr>
          <p:cNvPr id="23" name="TextBox 23"/>
          <p:cNvSpPr txBox="1"/>
          <p:nvPr/>
        </p:nvSpPr>
        <p:spPr>
          <a:xfrm>
            <a:off x="9394924" y="1844129"/>
            <a:ext cx="6326386" cy="478036"/>
          </a:xfrm>
          <a:prstGeom prst="rect">
            <a:avLst/>
          </a:prstGeom>
        </p:spPr>
        <p:txBody>
          <a:bodyPr lIns="0" tIns="0" rIns="0" bIns="0" rtlCol="0" anchor="t">
            <a:spAutoFit/>
          </a:bodyPr>
          <a:lstStyle/>
          <a:p>
            <a:pPr algn="l">
              <a:lnSpc>
                <a:spcPts val="3437"/>
              </a:lnSpc>
            </a:pPr>
            <a:r>
              <a:rPr lang="en-US" sz="2750" b="1">
                <a:solidFill>
                  <a:srgbClr val="F0FCFF"/>
                </a:solidFill>
                <a:latin typeface="Arimo Bold"/>
                <a:ea typeface="Arimo Bold"/>
                <a:cs typeface="Arimo Bold"/>
                <a:sym typeface="Arimo Bold"/>
              </a:rPr>
              <a:t>Readings Example (Simulation Output)</a:t>
            </a:r>
          </a:p>
        </p:txBody>
      </p:sp>
      <p:grpSp>
        <p:nvGrpSpPr>
          <p:cNvPr id="24" name="Group 24"/>
          <p:cNvGrpSpPr>
            <a:grpSpLocks noChangeAspect="1"/>
          </p:cNvGrpSpPr>
          <p:nvPr/>
        </p:nvGrpSpPr>
        <p:grpSpPr>
          <a:xfrm>
            <a:off x="9394924" y="2544812"/>
            <a:ext cx="5093791" cy="2441822"/>
            <a:chOff x="0" y="0"/>
            <a:chExt cx="6791722" cy="3255763"/>
          </a:xfrm>
        </p:grpSpPr>
        <p:sp>
          <p:nvSpPr>
            <p:cNvPr id="25" name="Freeform 25" descr="preencoded.png"/>
            <p:cNvSpPr/>
            <p:nvPr/>
          </p:nvSpPr>
          <p:spPr>
            <a:xfrm>
              <a:off x="0" y="0"/>
              <a:ext cx="6791706" cy="3255772"/>
            </a:xfrm>
            <a:custGeom>
              <a:avLst/>
              <a:gdLst/>
              <a:ahLst/>
              <a:cxnLst/>
              <a:rect l="l" t="t" r="r" b="b"/>
              <a:pathLst>
                <a:path w="6791706" h="3255772">
                  <a:moveTo>
                    <a:pt x="0" y="0"/>
                  </a:moveTo>
                  <a:lnTo>
                    <a:pt x="6791706" y="0"/>
                  </a:lnTo>
                  <a:lnTo>
                    <a:pt x="6791706" y="3255772"/>
                  </a:lnTo>
                  <a:lnTo>
                    <a:pt x="0" y="3255772"/>
                  </a:lnTo>
                  <a:lnTo>
                    <a:pt x="0" y="0"/>
                  </a:lnTo>
                  <a:close/>
                </a:path>
              </a:pathLst>
            </a:custGeom>
            <a:blipFill>
              <a:blip r:embed="rId4"/>
              <a:stretch>
                <a:fillRect l="-90" r="-90"/>
              </a:stretch>
            </a:blipFill>
          </p:spPr>
        </p:sp>
      </p:grpSp>
      <p:sp>
        <p:nvSpPr>
          <p:cNvPr id="26" name="TextBox 26"/>
          <p:cNvSpPr txBox="1"/>
          <p:nvPr/>
        </p:nvSpPr>
        <p:spPr>
          <a:xfrm>
            <a:off x="9394924" y="5133082"/>
            <a:ext cx="7836694" cy="1263849"/>
          </a:xfrm>
          <a:prstGeom prst="rect">
            <a:avLst/>
          </a:prstGeom>
        </p:spPr>
        <p:txBody>
          <a:bodyPr lIns="0" tIns="0" rIns="0" bIns="0" rtlCol="0" anchor="t">
            <a:spAutoFit/>
          </a:bodyPr>
          <a:lstStyle/>
          <a:p>
            <a:pPr algn="l">
              <a:lnSpc>
                <a:spcPts val="3062"/>
              </a:lnSpc>
            </a:pPr>
            <a:r>
              <a:rPr lang="en-US" sz="1937">
                <a:solidFill>
                  <a:srgbClr val="E0E4E6"/>
                </a:solidFill>
                <a:latin typeface="Barlow"/>
                <a:ea typeface="Barlow"/>
                <a:cs typeface="Barlow"/>
                <a:sym typeface="Barlow"/>
              </a:rPr>
              <a:t>The simulation output vividly demonstrates the system's ability to differentiate between normal operation and theft conditions, providing crucial data for rapid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a:ln w="12700">
              <a:solidFill>
                <a:srgbClr val="000000"/>
              </a:solidFill>
            </a:ln>
          </p:spPr>
        </p:sp>
      </p:grpSp>
      <p:sp>
        <p:nvSpPr>
          <p:cNvPr id="6" name="TextBox 6"/>
          <p:cNvSpPr txBox="1"/>
          <p:nvPr/>
        </p:nvSpPr>
        <p:spPr>
          <a:xfrm>
            <a:off x="918270" y="828229"/>
            <a:ext cx="9670851" cy="502295"/>
          </a:xfrm>
          <a:prstGeom prst="rect">
            <a:avLst/>
          </a:prstGeom>
        </p:spPr>
        <p:txBody>
          <a:bodyPr lIns="0" tIns="0" rIns="0" bIns="0" rtlCol="0" anchor="t">
            <a:spAutoFit/>
          </a:bodyPr>
          <a:lstStyle/>
          <a:p>
            <a:pPr algn="l">
              <a:lnSpc>
                <a:spcPts val="3687"/>
              </a:lnSpc>
            </a:pPr>
            <a:r>
              <a:rPr lang="en-US" sz="2937" b="1">
                <a:solidFill>
                  <a:srgbClr val="F0FCFF"/>
                </a:solidFill>
                <a:latin typeface="Arimo Bold"/>
                <a:ea typeface="Arimo Bold"/>
                <a:cs typeface="Arimo Bold"/>
                <a:sym typeface="Arimo Bold"/>
              </a:rPr>
              <a:t>Advantages &amp; Limitations of Our Smart Energy Monitor</a:t>
            </a:r>
          </a:p>
        </p:txBody>
      </p:sp>
      <p:grpSp>
        <p:nvGrpSpPr>
          <p:cNvPr id="7" name="Group 7"/>
          <p:cNvGrpSpPr/>
          <p:nvPr/>
        </p:nvGrpSpPr>
        <p:grpSpPr>
          <a:xfrm>
            <a:off x="918270" y="5717084"/>
            <a:ext cx="16451461" cy="19050"/>
            <a:chOff x="0" y="0"/>
            <a:chExt cx="21935282" cy="25400"/>
          </a:xfrm>
        </p:grpSpPr>
        <p:sp>
          <p:nvSpPr>
            <p:cNvPr id="8" name="Freeform 8"/>
            <p:cNvSpPr/>
            <p:nvPr/>
          </p:nvSpPr>
          <p:spPr>
            <a:xfrm>
              <a:off x="0" y="0"/>
              <a:ext cx="21935312" cy="25400"/>
            </a:xfrm>
            <a:custGeom>
              <a:avLst/>
              <a:gdLst/>
              <a:ahLst/>
              <a:cxnLst/>
              <a:rect l="l" t="t" r="r" b="b"/>
              <a:pathLst>
                <a:path w="21935312" h="25400">
                  <a:moveTo>
                    <a:pt x="0" y="12700"/>
                  </a:moveTo>
                  <a:cubicBezTo>
                    <a:pt x="0" y="5715"/>
                    <a:pt x="5715" y="0"/>
                    <a:pt x="12700" y="0"/>
                  </a:cubicBezTo>
                  <a:lnTo>
                    <a:pt x="21922612" y="0"/>
                  </a:lnTo>
                  <a:cubicBezTo>
                    <a:pt x="21929598" y="0"/>
                    <a:pt x="21935312" y="5715"/>
                    <a:pt x="21935312" y="12700"/>
                  </a:cubicBezTo>
                  <a:cubicBezTo>
                    <a:pt x="21935312" y="19685"/>
                    <a:pt x="21929598" y="25400"/>
                    <a:pt x="21922612" y="25400"/>
                  </a:cubicBezTo>
                  <a:lnTo>
                    <a:pt x="12700" y="25400"/>
                  </a:lnTo>
                  <a:cubicBezTo>
                    <a:pt x="5715" y="25400"/>
                    <a:pt x="0" y="19685"/>
                    <a:pt x="0" y="12700"/>
                  </a:cubicBezTo>
                  <a:close/>
                </a:path>
              </a:pathLst>
            </a:custGeom>
            <a:solidFill>
              <a:srgbClr val="16FFBB"/>
            </a:solidFill>
            <a:ln w="12700">
              <a:solidFill>
                <a:srgbClr val="000000"/>
              </a:solidFill>
            </a:ln>
          </p:spPr>
        </p:sp>
      </p:grpSp>
      <p:grpSp>
        <p:nvGrpSpPr>
          <p:cNvPr id="9" name="Group 9"/>
          <p:cNvGrpSpPr/>
          <p:nvPr/>
        </p:nvGrpSpPr>
        <p:grpSpPr>
          <a:xfrm>
            <a:off x="908744" y="1661964"/>
            <a:ext cx="11588055" cy="4064645"/>
            <a:chOff x="0" y="0"/>
            <a:chExt cx="10850960" cy="5419527"/>
          </a:xfrm>
        </p:grpSpPr>
        <p:sp>
          <p:nvSpPr>
            <p:cNvPr id="10" name="Freeform 10"/>
            <p:cNvSpPr/>
            <p:nvPr/>
          </p:nvSpPr>
          <p:spPr>
            <a:xfrm>
              <a:off x="12700" y="12700"/>
              <a:ext cx="10825607" cy="5394198"/>
            </a:xfrm>
            <a:custGeom>
              <a:avLst/>
              <a:gdLst/>
              <a:ahLst/>
              <a:cxnLst/>
              <a:rect l="l" t="t" r="r" b="b"/>
              <a:pathLst>
                <a:path w="10825607" h="5394198">
                  <a:moveTo>
                    <a:pt x="0" y="341122"/>
                  </a:moveTo>
                  <a:cubicBezTo>
                    <a:pt x="0" y="152654"/>
                    <a:pt x="153035" y="0"/>
                    <a:pt x="341884" y="0"/>
                  </a:cubicBezTo>
                  <a:lnTo>
                    <a:pt x="10483723" y="0"/>
                  </a:lnTo>
                  <a:cubicBezTo>
                    <a:pt x="10672572" y="0"/>
                    <a:pt x="10825607" y="152654"/>
                    <a:pt x="10825607" y="341122"/>
                  </a:cubicBezTo>
                  <a:lnTo>
                    <a:pt x="10825607" y="5053076"/>
                  </a:lnTo>
                  <a:cubicBezTo>
                    <a:pt x="10825607" y="5241417"/>
                    <a:pt x="10672572" y="5394198"/>
                    <a:pt x="10483723" y="5394198"/>
                  </a:cubicBezTo>
                  <a:lnTo>
                    <a:pt x="341884" y="5394198"/>
                  </a:lnTo>
                  <a:cubicBezTo>
                    <a:pt x="153035" y="5394071"/>
                    <a:pt x="0" y="5241417"/>
                    <a:pt x="0" y="5053076"/>
                  </a:cubicBezTo>
                  <a:close/>
                </a:path>
              </a:pathLst>
            </a:custGeom>
            <a:solidFill>
              <a:srgbClr val="0A081B"/>
            </a:solidFill>
            <a:ln w="12700">
              <a:solidFill>
                <a:srgbClr val="000000"/>
              </a:solidFill>
            </a:ln>
          </p:spPr>
        </p:sp>
        <p:sp>
          <p:nvSpPr>
            <p:cNvPr id="11" name="Freeform 11"/>
            <p:cNvSpPr/>
            <p:nvPr/>
          </p:nvSpPr>
          <p:spPr>
            <a:xfrm>
              <a:off x="0" y="0"/>
              <a:ext cx="10851007" cy="5419598"/>
            </a:xfrm>
            <a:custGeom>
              <a:avLst/>
              <a:gdLst/>
              <a:ahLst/>
              <a:cxnLst/>
              <a:rect l="l" t="t" r="r" b="b"/>
              <a:pathLst>
                <a:path w="10851007" h="5419598">
                  <a:moveTo>
                    <a:pt x="0" y="353822"/>
                  </a:moveTo>
                  <a:cubicBezTo>
                    <a:pt x="0" y="158369"/>
                    <a:pt x="158750" y="0"/>
                    <a:pt x="354584" y="0"/>
                  </a:cubicBezTo>
                  <a:lnTo>
                    <a:pt x="10496423" y="0"/>
                  </a:lnTo>
                  <a:lnTo>
                    <a:pt x="10496423" y="12700"/>
                  </a:lnTo>
                  <a:lnTo>
                    <a:pt x="10496423" y="0"/>
                  </a:lnTo>
                  <a:cubicBezTo>
                    <a:pt x="10692257" y="0"/>
                    <a:pt x="10851007" y="158369"/>
                    <a:pt x="10851007" y="353822"/>
                  </a:cubicBezTo>
                  <a:lnTo>
                    <a:pt x="10838307" y="353822"/>
                  </a:lnTo>
                  <a:lnTo>
                    <a:pt x="10851007" y="353822"/>
                  </a:lnTo>
                  <a:lnTo>
                    <a:pt x="10851007" y="5065776"/>
                  </a:lnTo>
                  <a:lnTo>
                    <a:pt x="10838307" y="5065776"/>
                  </a:lnTo>
                  <a:lnTo>
                    <a:pt x="10851007" y="5065776"/>
                  </a:lnTo>
                  <a:cubicBezTo>
                    <a:pt x="10851007" y="5261229"/>
                    <a:pt x="10692257" y="5419598"/>
                    <a:pt x="10496423" y="5419598"/>
                  </a:cubicBezTo>
                  <a:lnTo>
                    <a:pt x="10496423" y="5406898"/>
                  </a:lnTo>
                  <a:lnTo>
                    <a:pt x="10496423" y="5419598"/>
                  </a:lnTo>
                  <a:lnTo>
                    <a:pt x="354584" y="5419598"/>
                  </a:lnTo>
                  <a:lnTo>
                    <a:pt x="354584" y="5406898"/>
                  </a:lnTo>
                  <a:lnTo>
                    <a:pt x="354584" y="5419598"/>
                  </a:lnTo>
                  <a:cubicBezTo>
                    <a:pt x="158750" y="5419471"/>
                    <a:pt x="0" y="5261229"/>
                    <a:pt x="0" y="5065776"/>
                  </a:cubicBezTo>
                  <a:lnTo>
                    <a:pt x="0" y="353822"/>
                  </a:lnTo>
                  <a:lnTo>
                    <a:pt x="12700" y="353822"/>
                  </a:lnTo>
                  <a:lnTo>
                    <a:pt x="0" y="353822"/>
                  </a:lnTo>
                  <a:moveTo>
                    <a:pt x="25400" y="353822"/>
                  </a:moveTo>
                  <a:lnTo>
                    <a:pt x="25400" y="5065776"/>
                  </a:lnTo>
                  <a:lnTo>
                    <a:pt x="12700" y="5065776"/>
                  </a:lnTo>
                  <a:lnTo>
                    <a:pt x="25400" y="5065776"/>
                  </a:lnTo>
                  <a:cubicBezTo>
                    <a:pt x="25400" y="5247132"/>
                    <a:pt x="172720" y="5394198"/>
                    <a:pt x="354584" y="5394198"/>
                  </a:cubicBezTo>
                  <a:lnTo>
                    <a:pt x="10496423" y="5394198"/>
                  </a:lnTo>
                  <a:cubicBezTo>
                    <a:pt x="10678287" y="5394198"/>
                    <a:pt x="10825607" y="5247132"/>
                    <a:pt x="10825607" y="5065776"/>
                  </a:cubicBezTo>
                  <a:lnTo>
                    <a:pt x="10825607" y="353822"/>
                  </a:lnTo>
                  <a:cubicBezTo>
                    <a:pt x="10825607" y="172466"/>
                    <a:pt x="10678160" y="25400"/>
                    <a:pt x="10496423" y="25400"/>
                  </a:cubicBezTo>
                  <a:lnTo>
                    <a:pt x="354584" y="25400"/>
                  </a:lnTo>
                  <a:lnTo>
                    <a:pt x="354584" y="12700"/>
                  </a:lnTo>
                  <a:lnTo>
                    <a:pt x="354584" y="25400"/>
                  </a:lnTo>
                  <a:cubicBezTo>
                    <a:pt x="172720" y="25400"/>
                    <a:pt x="25400" y="172466"/>
                    <a:pt x="25400" y="353822"/>
                  </a:cubicBezTo>
                  <a:close/>
                </a:path>
              </a:pathLst>
            </a:custGeom>
            <a:solidFill>
              <a:srgbClr val="16FFBB"/>
            </a:solidFill>
            <a:ln w="12700">
              <a:solidFill>
                <a:srgbClr val="000000"/>
              </a:solidFill>
            </a:ln>
          </p:spPr>
        </p:sp>
      </p:grpSp>
      <p:sp>
        <p:nvSpPr>
          <p:cNvPr id="12" name="TextBox 12"/>
          <p:cNvSpPr txBox="1"/>
          <p:nvPr/>
        </p:nvSpPr>
        <p:spPr>
          <a:xfrm>
            <a:off x="3840807" y="1832372"/>
            <a:ext cx="2273945" cy="312836"/>
          </a:xfrm>
          <a:prstGeom prst="rect">
            <a:avLst/>
          </a:prstGeom>
        </p:spPr>
        <p:txBody>
          <a:bodyPr lIns="0" tIns="0" rIns="0" bIns="0" rtlCol="0" anchor="t">
            <a:spAutoFit/>
          </a:bodyPr>
          <a:lstStyle/>
          <a:p>
            <a:pPr algn="ctr">
              <a:lnSpc>
                <a:spcPts val="2187"/>
              </a:lnSpc>
            </a:pPr>
            <a:r>
              <a:rPr lang="en-US" sz="1750" b="1">
                <a:solidFill>
                  <a:srgbClr val="E0E4E6"/>
                </a:solidFill>
                <a:latin typeface="Arimo Bold"/>
                <a:ea typeface="Arimo Bold"/>
                <a:cs typeface="Arimo Bold"/>
                <a:sym typeface="Arimo Bold"/>
              </a:rPr>
              <a:t>Key Advantages</a:t>
            </a:r>
          </a:p>
        </p:txBody>
      </p:sp>
      <p:sp>
        <p:nvSpPr>
          <p:cNvPr id="13" name="TextBox 13"/>
          <p:cNvSpPr txBox="1"/>
          <p:nvPr/>
        </p:nvSpPr>
        <p:spPr>
          <a:xfrm>
            <a:off x="1107728" y="2190304"/>
            <a:ext cx="7740254" cy="329953"/>
          </a:xfrm>
          <a:prstGeom prst="rect">
            <a:avLst/>
          </a:prstGeom>
        </p:spPr>
        <p:txBody>
          <a:bodyPr lIns="0" tIns="0" rIns="0" bIns="0" rtlCol="0" anchor="t">
            <a:spAutoFit/>
          </a:bodyPr>
          <a:lstStyle/>
          <a:p>
            <a:pPr marL="197941" lvl="1" indent="-98971" algn="l">
              <a:lnSpc>
                <a:spcPts val="2125"/>
              </a:lnSpc>
              <a:buFont typeface="Arial"/>
              <a:buChar char="•"/>
            </a:pPr>
            <a:r>
              <a:rPr lang="en-US" sz="1312" b="1">
                <a:solidFill>
                  <a:srgbClr val="E0E4E6"/>
                </a:solidFill>
                <a:latin typeface="Barlow Bold"/>
                <a:ea typeface="Barlow Bold"/>
                <a:cs typeface="Barlow Bold"/>
                <a:sym typeface="Barlow Bold"/>
              </a:rPr>
              <a:t>Real-Time Monitoring:</a:t>
            </a:r>
            <a:r>
              <a:rPr lang="en-US" sz="1312">
                <a:solidFill>
                  <a:srgbClr val="E0E4E6"/>
                </a:solidFill>
                <a:latin typeface="Barlow"/>
                <a:ea typeface="Barlow"/>
                <a:cs typeface="Barlow"/>
                <a:sym typeface="Barlow"/>
              </a:rPr>
              <a:t> Offers immediate detection of irregular power usage, minimizing losses.</a:t>
            </a:r>
          </a:p>
        </p:txBody>
      </p:sp>
      <p:sp>
        <p:nvSpPr>
          <p:cNvPr id="14" name="TextBox 14"/>
          <p:cNvSpPr txBox="1"/>
          <p:nvPr/>
        </p:nvSpPr>
        <p:spPr>
          <a:xfrm>
            <a:off x="1107728" y="2522785"/>
            <a:ext cx="7740254" cy="602754"/>
          </a:xfrm>
          <a:prstGeom prst="rect">
            <a:avLst/>
          </a:prstGeom>
        </p:spPr>
        <p:txBody>
          <a:bodyPr lIns="0" tIns="0" rIns="0" bIns="0" rtlCol="0" anchor="t">
            <a:spAutoFit/>
          </a:bodyPr>
          <a:lstStyle/>
          <a:p>
            <a:pPr marL="197941" lvl="1" indent="-98971" algn="l">
              <a:lnSpc>
                <a:spcPts val="2125"/>
              </a:lnSpc>
              <a:buFont typeface="Arial"/>
              <a:buChar char="•"/>
            </a:pPr>
            <a:r>
              <a:rPr lang="en-US" sz="1312" b="1">
                <a:solidFill>
                  <a:srgbClr val="E0E4E6"/>
                </a:solidFill>
                <a:latin typeface="Barlow Bold"/>
                <a:ea typeface="Barlow Bold"/>
                <a:cs typeface="Barlow Bold"/>
                <a:sym typeface="Barlow Bold"/>
              </a:rPr>
              <a:t>Cost-Effective Solution:</a:t>
            </a:r>
            <a:r>
              <a:rPr lang="en-US" sz="1312">
                <a:solidFill>
                  <a:srgbClr val="E0E4E6"/>
                </a:solidFill>
                <a:latin typeface="Barlow"/>
                <a:ea typeface="Barlow"/>
                <a:cs typeface="Barlow"/>
                <a:sym typeface="Barlow"/>
              </a:rPr>
              <a:t> Utilizes affordable CT and voltage sensors, coupled with the ESP32, making it an economical choice.</a:t>
            </a:r>
          </a:p>
        </p:txBody>
      </p:sp>
      <p:sp>
        <p:nvSpPr>
          <p:cNvPr id="15" name="TextBox 15"/>
          <p:cNvSpPr txBox="1"/>
          <p:nvPr/>
        </p:nvSpPr>
        <p:spPr>
          <a:xfrm>
            <a:off x="1107728" y="3128070"/>
            <a:ext cx="7740254" cy="602754"/>
          </a:xfrm>
          <a:prstGeom prst="rect">
            <a:avLst/>
          </a:prstGeom>
        </p:spPr>
        <p:txBody>
          <a:bodyPr lIns="0" tIns="0" rIns="0" bIns="0" rtlCol="0" anchor="t">
            <a:spAutoFit/>
          </a:bodyPr>
          <a:lstStyle/>
          <a:p>
            <a:pPr marL="197941" lvl="1" indent="-98971" algn="l">
              <a:lnSpc>
                <a:spcPts val="2125"/>
              </a:lnSpc>
              <a:buFont typeface="Arial"/>
              <a:buChar char="•"/>
            </a:pPr>
            <a:r>
              <a:rPr lang="en-US" sz="1312" b="1">
                <a:solidFill>
                  <a:srgbClr val="E0E4E6"/>
                </a:solidFill>
                <a:latin typeface="Barlow Bold"/>
                <a:ea typeface="Barlow Bold"/>
                <a:cs typeface="Barlow Bold"/>
                <a:sym typeface="Barlow Bold"/>
              </a:rPr>
              <a:t>User-Friendly Display:</a:t>
            </a:r>
            <a:r>
              <a:rPr lang="en-US" sz="1312">
                <a:solidFill>
                  <a:srgbClr val="E0E4E6"/>
                </a:solidFill>
                <a:latin typeface="Barlow"/>
                <a:ea typeface="Barlow"/>
                <a:cs typeface="Barlow"/>
                <a:sym typeface="Barlow"/>
              </a:rPr>
              <a:t> An intuitive LCD provides live updates on supply, load, and theft status at a glance.</a:t>
            </a:r>
          </a:p>
        </p:txBody>
      </p:sp>
      <p:sp>
        <p:nvSpPr>
          <p:cNvPr id="16" name="TextBox 16"/>
          <p:cNvSpPr txBox="1"/>
          <p:nvPr/>
        </p:nvSpPr>
        <p:spPr>
          <a:xfrm>
            <a:off x="1107728" y="3733354"/>
            <a:ext cx="7740254" cy="602754"/>
          </a:xfrm>
          <a:prstGeom prst="rect">
            <a:avLst/>
          </a:prstGeom>
        </p:spPr>
        <p:txBody>
          <a:bodyPr lIns="0" tIns="0" rIns="0" bIns="0" rtlCol="0" anchor="t">
            <a:spAutoFit/>
          </a:bodyPr>
          <a:lstStyle/>
          <a:p>
            <a:pPr marL="197941" lvl="1" indent="-98971" algn="l">
              <a:lnSpc>
                <a:spcPts val="2125"/>
              </a:lnSpc>
              <a:buFont typeface="Arial"/>
              <a:buChar char="•"/>
            </a:pPr>
            <a:r>
              <a:rPr lang="en-US" sz="1312" b="1" dirty="0">
                <a:solidFill>
                  <a:srgbClr val="E0E4E6"/>
                </a:solidFill>
                <a:latin typeface="Barlow Bold"/>
                <a:ea typeface="Barlow Bold"/>
                <a:cs typeface="Barlow Bold"/>
                <a:sym typeface="Barlow Bold"/>
              </a:rPr>
              <a:t>IoT-Enabled:</a:t>
            </a:r>
            <a:r>
              <a:rPr lang="en-US" sz="1312" dirty="0">
                <a:solidFill>
                  <a:srgbClr val="E0E4E6"/>
                </a:solidFill>
                <a:latin typeface="Barlow"/>
                <a:ea typeface="Barlow"/>
                <a:cs typeface="Barlow"/>
                <a:sym typeface="Barlow"/>
              </a:rPr>
              <a:t> Capable of sending critical alerts via Wi-Fi or cloud platforms like Blynk, ensuring remote oversight.</a:t>
            </a:r>
          </a:p>
        </p:txBody>
      </p:sp>
      <p:sp>
        <p:nvSpPr>
          <p:cNvPr id="17" name="TextBox 17"/>
          <p:cNvSpPr txBox="1"/>
          <p:nvPr/>
        </p:nvSpPr>
        <p:spPr>
          <a:xfrm>
            <a:off x="1107728" y="4338637"/>
            <a:ext cx="7740254" cy="602754"/>
          </a:xfrm>
          <a:prstGeom prst="rect">
            <a:avLst/>
          </a:prstGeom>
        </p:spPr>
        <p:txBody>
          <a:bodyPr lIns="0" tIns="0" rIns="0" bIns="0" rtlCol="0" anchor="t">
            <a:spAutoFit/>
          </a:bodyPr>
          <a:lstStyle/>
          <a:p>
            <a:pPr marL="197941" lvl="1" indent="-98971" algn="l">
              <a:lnSpc>
                <a:spcPts val="2125"/>
              </a:lnSpc>
              <a:buFont typeface="Arial"/>
              <a:buChar char="•"/>
            </a:pPr>
            <a:r>
              <a:rPr lang="en-US" sz="1312" b="1">
                <a:solidFill>
                  <a:srgbClr val="E0E4E6"/>
                </a:solidFill>
                <a:latin typeface="Barlow Bold"/>
                <a:ea typeface="Barlow Bold"/>
                <a:cs typeface="Barlow Bold"/>
                <a:sym typeface="Barlow Bold"/>
              </a:rPr>
              <a:t>Scalable Design:</a:t>
            </a:r>
            <a:r>
              <a:rPr lang="en-US" sz="1312">
                <a:solidFill>
                  <a:srgbClr val="E0E4E6"/>
                </a:solidFill>
                <a:latin typeface="Barlow"/>
                <a:ea typeface="Barlow"/>
                <a:cs typeface="Barlow"/>
                <a:sym typeface="Barlow"/>
              </a:rPr>
              <a:t> Its flexible architecture allows for easy adaptation from single-home use to a comprehensive grid monitoring system.</a:t>
            </a:r>
          </a:p>
        </p:txBody>
      </p:sp>
      <p:sp>
        <p:nvSpPr>
          <p:cNvPr id="18" name="TextBox 18"/>
          <p:cNvSpPr txBox="1"/>
          <p:nvPr/>
        </p:nvSpPr>
        <p:spPr>
          <a:xfrm>
            <a:off x="1107728" y="4943921"/>
            <a:ext cx="7740254" cy="602754"/>
          </a:xfrm>
          <a:prstGeom prst="rect">
            <a:avLst/>
          </a:prstGeom>
        </p:spPr>
        <p:txBody>
          <a:bodyPr lIns="0" tIns="0" rIns="0" bIns="0" rtlCol="0" anchor="t">
            <a:spAutoFit/>
          </a:bodyPr>
          <a:lstStyle/>
          <a:p>
            <a:pPr marL="197941" lvl="1" indent="-98971" algn="l">
              <a:lnSpc>
                <a:spcPts val="2125"/>
              </a:lnSpc>
              <a:buFont typeface="Arial"/>
              <a:buChar char="•"/>
            </a:pPr>
            <a:r>
              <a:rPr lang="en-US" sz="1312" b="1" dirty="0">
                <a:solidFill>
                  <a:srgbClr val="E0E4E6"/>
                </a:solidFill>
                <a:latin typeface="Barlow Bold"/>
                <a:ea typeface="Barlow Bold"/>
                <a:cs typeface="Barlow Bold"/>
                <a:sym typeface="Barlow Bold"/>
              </a:rPr>
              <a:t>Prevents Energy Theft:</a:t>
            </a:r>
            <a:r>
              <a:rPr lang="en-US" sz="1312" dirty="0">
                <a:solidFill>
                  <a:srgbClr val="E0E4E6"/>
                </a:solidFill>
                <a:latin typeface="Barlow"/>
                <a:ea typeface="Barlow"/>
                <a:cs typeface="Barlow"/>
                <a:sym typeface="Barlow"/>
              </a:rPr>
              <a:t> A powerful tool for electricity boards to significantly reduce financial losses due to theft.</a:t>
            </a:r>
          </a:p>
        </p:txBody>
      </p:sp>
      <p:grpSp>
        <p:nvGrpSpPr>
          <p:cNvPr id="19" name="Group 19"/>
          <p:cNvGrpSpPr/>
          <p:nvPr/>
        </p:nvGrpSpPr>
        <p:grpSpPr>
          <a:xfrm>
            <a:off x="8001000" y="5736134"/>
            <a:ext cx="9368731" cy="3713112"/>
            <a:chOff x="0" y="0"/>
            <a:chExt cx="10825560" cy="4950817"/>
          </a:xfrm>
        </p:grpSpPr>
        <p:sp>
          <p:nvSpPr>
            <p:cNvPr id="20" name="Freeform 20"/>
            <p:cNvSpPr/>
            <p:nvPr/>
          </p:nvSpPr>
          <p:spPr>
            <a:xfrm>
              <a:off x="0" y="0"/>
              <a:ext cx="10825607" cy="4950841"/>
            </a:xfrm>
            <a:custGeom>
              <a:avLst/>
              <a:gdLst/>
              <a:ahLst/>
              <a:cxnLst/>
              <a:rect l="l" t="t" r="r" b="b"/>
              <a:pathLst>
                <a:path w="10825607" h="4950841">
                  <a:moveTo>
                    <a:pt x="0" y="0"/>
                  </a:moveTo>
                  <a:lnTo>
                    <a:pt x="10825607" y="0"/>
                  </a:lnTo>
                  <a:lnTo>
                    <a:pt x="10825607" y="4950841"/>
                  </a:lnTo>
                  <a:lnTo>
                    <a:pt x="0" y="4950841"/>
                  </a:lnTo>
                  <a:close/>
                </a:path>
              </a:pathLst>
            </a:custGeom>
            <a:solidFill>
              <a:srgbClr val="0A081B"/>
            </a:solidFill>
            <a:ln w="12700">
              <a:solidFill>
                <a:srgbClr val="000000"/>
              </a:solidFill>
            </a:ln>
          </p:spPr>
        </p:sp>
      </p:grpSp>
      <p:sp>
        <p:nvSpPr>
          <p:cNvPr id="21" name="TextBox 21"/>
          <p:cNvSpPr txBox="1"/>
          <p:nvPr/>
        </p:nvSpPr>
        <p:spPr>
          <a:xfrm>
            <a:off x="12173099" y="5877966"/>
            <a:ext cx="2273945" cy="312836"/>
          </a:xfrm>
          <a:prstGeom prst="rect">
            <a:avLst/>
          </a:prstGeom>
        </p:spPr>
        <p:txBody>
          <a:bodyPr lIns="0" tIns="0" rIns="0" bIns="0" rtlCol="0" anchor="t">
            <a:spAutoFit/>
          </a:bodyPr>
          <a:lstStyle/>
          <a:p>
            <a:pPr algn="ctr">
              <a:lnSpc>
                <a:spcPts val="2187"/>
              </a:lnSpc>
            </a:pPr>
            <a:r>
              <a:rPr lang="en-US" sz="1750" b="1">
                <a:solidFill>
                  <a:srgbClr val="E0E4E6"/>
                </a:solidFill>
                <a:latin typeface="Arimo Bold"/>
                <a:ea typeface="Arimo Bold"/>
                <a:cs typeface="Arimo Bold"/>
                <a:sym typeface="Arimo Bold"/>
              </a:rPr>
              <a:t>Current Limitations</a:t>
            </a:r>
          </a:p>
        </p:txBody>
      </p:sp>
      <p:sp>
        <p:nvSpPr>
          <p:cNvPr id="22" name="TextBox 22"/>
          <p:cNvSpPr txBox="1"/>
          <p:nvPr/>
        </p:nvSpPr>
        <p:spPr>
          <a:xfrm>
            <a:off x="9440019" y="6235899"/>
            <a:ext cx="7740254" cy="602754"/>
          </a:xfrm>
          <a:prstGeom prst="rect">
            <a:avLst/>
          </a:prstGeom>
        </p:spPr>
        <p:txBody>
          <a:bodyPr lIns="0" tIns="0" rIns="0" bIns="0" rtlCol="0" anchor="t">
            <a:spAutoFit/>
          </a:bodyPr>
          <a:lstStyle/>
          <a:p>
            <a:pPr marL="197941" lvl="1" indent="-98971" algn="l">
              <a:lnSpc>
                <a:spcPts val="2125"/>
              </a:lnSpc>
              <a:buFont typeface="Arial"/>
              <a:buChar char="•"/>
            </a:pPr>
            <a:r>
              <a:rPr lang="en-US" sz="1312" b="1">
                <a:solidFill>
                  <a:srgbClr val="E0E4E6"/>
                </a:solidFill>
                <a:latin typeface="Barlow Bold"/>
                <a:ea typeface="Barlow Bold"/>
                <a:cs typeface="Barlow Bold"/>
                <a:sym typeface="Barlow Bold"/>
              </a:rPr>
              <a:t>AC Loads Only:</a:t>
            </a:r>
            <a:r>
              <a:rPr lang="en-US" sz="1312">
                <a:solidFill>
                  <a:srgbClr val="E0E4E6"/>
                </a:solidFill>
                <a:latin typeface="Barlow"/>
                <a:ea typeface="Barlow"/>
                <a:cs typeface="Barlow"/>
                <a:sym typeface="Barlow"/>
              </a:rPr>
              <a:t> The system is currently optimized for accurate performance solely with alternating current (AC) loads.</a:t>
            </a:r>
          </a:p>
        </p:txBody>
      </p:sp>
      <p:sp>
        <p:nvSpPr>
          <p:cNvPr id="23" name="TextBox 23"/>
          <p:cNvSpPr txBox="1"/>
          <p:nvPr/>
        </p:nvSpPr>
        <p:spPr>
          <a:xfrm>
            <a:off x="9440019" y="6841182"/>
            <a:ext cx="7740254" cy="602754"/>
          </a:xfrm>
          <a:prstGeom prst="rect">
            <a:avLst/>
          </a:prstGeom>
        </p:spPr>
        <p:txBody>
          <a:bodyPr lIns="0" tIns="0" rIns="0" bIns="0" rtlCol="0" anchor="t">
            <a:spAutoFit/>
          </a:bodyPr>
          <a:lstStyle/>
          <a:p>
            <a:pPr marL="197941" lvl="1" indent="-98971" algn="l">
              <a:lnSpc>
                <a:spcPts val="2125"/>
              </a:lnSpc>
              <a:buFont typeface="Arial"/>
              <a:buChar char="•"/>
            </a:pPr>
            <a:r>
              <a:rPr lang="en-US" sz="1312" b="1" dirty="0">
                <a:solidFill>
                  <a:srgbClr val="E0E4E6"/>
                </a:solidFill>
                <a:latin typeface="Barlow Bold"/>
                <a:ea typeface="Barlow Bold"/>
                <a:cs typeface="Barlow Bold"/>
                <a:sym typeface="Barlow Bold"/>
              </a:rPr>
              <a:t>Low Current Noise:</a:t>
            </a:r>
            <a:r>
              <a:rPr lang="en-US" sz="1312" dirty="0">
                <a:solidFill>
                  <a:srgbClr val="E0E4E6"/>
                </a:solidFill>
                <a:latin typeface="Barlow"/>
                <a:ea typeface="Barlow"/>
                <a:cs typeface="Barlow"/>
                <a:sym typeface="Barlow"/>
              </a:rPr>
              <a:t> CT sensors may exhibit minor noise and reduced accuracy at very low current levels.</a:t>
            </a:r>
          </a:p>
        </p:txBody>
      </p:sp>
      <p:sp>
        <p:nvSpPr>
          <p:cNvPr id="24" name="TextBox 24"/>
          <p:cNvSpPr txBox="1"/>
          <p:nvPr/>
        </p:nvSpPr>
        <p:spPr>
          <a:xfrm>
            <a:off x="9440019" y="7446466"/>
            <a:ext cx="7740254" cy="602754"/>
          </a:xfrm>
          <a:prstGeom prst="rect">
            <a:avLst/>
          </a:prstGeom>
        </p:spPr>
        <p:txBody>
          <a:bodyPr lIns="0" tIns="0" rIns="0" bIns="0" rtlCol="0" anchor="t">
            <a:spAutoFit/>
          </a:bodyPr>
          <a:lstStyle/>
          <a:p>
            <a:pPr marL="197941" lvl="1" indent="-98971" algn="l">
              <a:lnSpc>
                <a:spcPts val="2125"/>
              </a:lnSpc>
              <a:buFont typeface="Arial"/>
              <a:buChar char="•"/>
            </a:pPr>
            <a:r>
              <a:rPr lang="en-US" sz="1312" b="1" dirty="0">
                <a:solidFill>
                  <a:srgbClr val="E0E4E6"/>
                </a:solidFill>
                <a:latin typeface="Barlow Bold"/>
                <a:ea typeface="Barlow Bold"/>
                <a:cs typeface="Barlow Bold"/>
                <a:sym typeface="Barlow Bold"/>
              </a:rPr>
              <a:t>Calibration Dependent:</a:t>
            </a:r>
            <a:r>
              <a:rPr lang="en-US" sz="1312" dirty="0">
                <a:solidFill>
                  <a:srgbClr val="E0E4E6"/>
                </a:solidFill>
                <a:latin typeface="Barlow"/>
                <a:ea typeface="Barlow"/>
                <a:cs typeface="Barlow"/>
                <a:sym typeface="Barlow"/>
              </a:rPr>
              <a:t> Requires precise calibration to ensure the accuracy and reliability of all readings.</a:t>
            </a:r>
          </a:p>
        </p:txBody>
      </p:sp>
      <p:sp>
        <p:nvSpPr>
          <p:cNvPr id="25" name="TextBox 25"/>
          <p:cNvSpPr txBox="1"/>
          <p:nvPr/>
        </p:nvSpPr>
        <p:spPr>
          <a:xfrm>
            <a:off x="9440019" y="8051750"/>
            <a:ext cx="7740254" cy="602754"/>
          </a:xfrm>
          <a:prstGeom prst="rect">
            <a:avLst/>
          </a:prstGeom>
        </p:spPr>
        <p:txBody>
          <a:bodyPr lIns="0" tIns="0" rIns="0" bIns="0" rtlCol="0" anchor="t">
            <a:spAutoFit/>
          </a:bodyPr>
          <a:lstStyle/>
          <a:p>
            <a:pPr marL="197941" lvl="1" indent="-98971" algn="l">
              <a:lnSpc>
                <a:spcPts val="2125"/>
              </a:lnSpc>
              <a:buFont typeface="Arial"/>
              <a:buChar char="•"/>
            </a:pPr>
            <a:r>
              <a:rPr lang="en-US" sz="1312" b="1" dirty="0">
                <a:solidFill>
                  <a:srgbClr val="E0E4E6"/>
                </a:solidFill>
                <a:latin typeface="Barlow Bold"/>
                <a:ea typeface="Barlow Bold"/>
                <a:cs typeface="Barlow Bold"/>
                <a:sym typeface="Barlow Bold"/>
              </a:rPr>
              <a:t>Single-Phase Prototype:</a:t>
            </a:r>
            <a:r>
              <a:rPr lang="en-US" sz="1312" dirty="0">
                <a:solidFill>
                  <a:srgbClr val="E0E4E6"/>
                </a:solidFill>
                <a:latin typeface="Barlow"/>
                <a:ea typeface="Barlow"/>
                <a:cs typeface="Barlow"/>
                <a:sym typeface="Barlow"/>
              </a:rPr>
              <a:t> The current prototype operates on a single-phase system and is not yet developed for three-phase applications.</a:t>
            </a:r>
          </a:p>
        </p:txBody>
      </p:sp>
      <p:sp>
        <p:nvSpPr>
          <p:cNvPr id="26" name="TextBox 26"/>
          <p:cNvSpPr txBox="1"/>
          <p:nvPr/>
        </p:nvSpPr>
        <p:spPr>
          <a:xfrm>
            <a:off x="9440019" y="8657035"/>
            <a:ext cx="7740254" cy="602754"/>
          </a:xfrm>
          <a:prstGeom prst="rect">
            <a:avLst/>
          </a:prstGeom>
        </p:spPr>
        <p:txBody>
          <a:bodyPr lIns="0" tIns="0" rIns="0" bIns="0" rtlCol="0" anchor="t">
            <a:spAutoFit/>
          </a:bodyPr>
          <a:lstStyle/>
          <a:p>
            <a:pPr marL="197941" lvl="1" indent="-98971" algn="l">
              <a:lnSpc>
                <a:spcPts val="2125"/>
              </a:lnSpc>
              <a:buFont typeface="Arial"/>
              <a:buChar char="•"/>
            </a:pPr>
            <a:r>
              <a:rPr lang="en-US" sz="1312" b="1">
                <a:solidFill>
                  <a:srgbClr val="E0E4E6"/>
                </a:solidFill>
                <a:latin typeface="Barlow Bold"/>
                <a:ea typeface="Barlow Bold"/>
                <a:cs typeface="Barlow Bold"/>
                <a:sym typeface="Barlow Bold"/>
              </a:rPr>
              <a:t>Network Reliance:</a:t>
            </a:r>
            <a:r>
              <a:rPr lang="en-US" sz="1312">
                <a:solidFill>
                  <a:srgbClr val="E0E4E6"/>
                </a:solidFill>
                <a:latin typeface="Barlow"/>
                <a:ea typeface="Barlow"/>
                <a:cs typeface="Barlow"/>
                <a:sym typeface="Barlow"/>
              </a:rPr>
              <a:t> The effectiveness of Wi-Fi alerts is contingent upon stable and continuous network connectivity.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1283</Words>
  <Application>Microsoft Office PowerPoint</Application>
  <PresentationFormat>Custom</PresentationFormat>
  <Paragraphs>126</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Arimo</vt:lpstr>
      <vt:lpstr>Calibri</vt:lpstr>
      <vt:lpstr>Arial</vt:lpstr>
      <vt:lpstr>Barlow</vt:lpstr>
      <vt:lpstr>Arimo Bold</vt:lpstr>
      <vt:lpstr>Barlow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SMART-ENERGY-MONITORING-AND-THEFT-DETECTION (1).pptx</dc:title>
  <dc:creator>Bulbul Swami</dc:creator>
  <cp:lastModifiedBy>Netraja swami</cp:lastModifiedBy>
  <cp:revision>3</cp:revision>
  <dcterms:created xsi:type="dcterms:W3CDTF">2006-08-16T00:00:00Z</dcterms:created>
  <dcterms:modified xsi:type="dcterms:W3CDTF">2025-11-24T08:25:52Z</dcterms:modified>
  <dc:identifier>DAG5ljibbcc</dc:identifier>
</cp:coreProperties>
</file>

<file path=docProps/thumbnail.jpeg>
</file>